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8" r:id="rId4"/>
    <p:sldId id="262" r:id="rId5"/>
    <p:sldId id="283" r:id="rId7"/>
    <p:sldId id="342" r:id="rId8"/>
    <p:sldId id="343" r:id="rId9"/>
    <p:sldId id="352" r:id="rId10"/>
    <p:sldId id="345" r:id="rId11"/>
    <p:sldId id="347" r:id="rId12"/>
    <p:sldId id="346" r:id="rId13"/>
    <p:sldId id="348" r:id="rId14"/>
    <p:sldId id="349" r:id="rId15"/>
    <p:sldId id="350" r:id="rId16"/>
    <p:sldId id="285" r:id="rId17"/>
    <p:sldId id="296" r:id="rId18"/>
    <p:sldId id="284" r:id="rId19"/>
    <p:sldId id="393" r:id="rId20"/>
    <p:sldId id="334" r:id="rId21"/>
    <p:sldId id="322" r:id="rId22"/>
    <p:sldId id="294" r:id="rId23"/>
    <p:sldId id="318" r:id="rId24"/>
    <p:sldId id="319" r:id="rId25"/>
    <p:sldId id="320" r:id="rId26"/>
    <p:sldId id="323" r:id="rId27"/>
    <p:sldId id="302" r:id="rId28"/>
    <p:sldId id="341" r:id="rId29"/>
    <p:sldId id="324" r:id="rId30"/>
    <p:sldId id="325" r:id="rId31"/>
    <p:sldId id="326" r:id="rId32"/>
    <p:sldId id="327" r:id="rId33"/>
    <p:sldId id="423" r:id="rId34"/>
    <p:sldId id="337" r:id="rId35"/>
    <p:sldId id="338" r:id="rId36"/>
    <p:sldId id="328" r:id="rId37"/>
    <p:sldId id="303" r:id="rId38"/>
    <p:sldId id="336" r:id="rId39"/>
    <p:sldId id="329" r:id="rId40"/>
    <p:sldId id="330" r:id="rId41"/>
    <p:sldId id="331" r:id="rId42"/>
    <p:sldId id="332" r:id="rId43"/>
    <p:sldId id="445" r:id="rId44"/>
    <p:sldId id="339" r:id="rId45"/>
    <p:sldId id="340" r:id="rId46"/>
    <p:sldId id="333" r:id="rId47"/>
    <p:sldId id="287" r:id="rId48"/>
    <p:sldId id="447" r:id="rId49"/>
    <p:sldId id="305" r:id="rId50"/>
    <p:sldId id="27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C13D8-9A77-423D-92F9-CECD84931AFD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F0E53E3-9528-48B8-9B8A-1FBCFDF5F22B}">
      <dgm:prSet phldrT="[文本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zh-CN" altLang="en-US" dirty="0" smtClean="0"/>
            <a:t>灯光</a:t>
          </a:r>
          <a:endParaRPr lang="zh-CN" altLang="en-US" dirty="0"/>
        </a:p>
      </dgm:t>
    </dgm:pt>
    <dgm:pt modelId="{F268052B-0967-4FB2-99A4-EA942B6308C7}" cxnId="{80487177-419D-437A-8215-49B8B13DDD11}" type="parTrans">
      <dgm:prSet/>
      <dgm:spPr/>
      <dgm:t>
        <a:bodyPr/>
        <a:lstStyle/>
        <a:p>
          <a:endParaRPr lang="zh-CN" altLang="en-US"/>
        </a:p>
      </dgm:t>
    </dgm:pt>
    <dgm:pt modelId="{039FEA80-D607-4E5A-AF3B-3CC8C4FCAF22}" cxnId="{80487177-419D-437A-8215-49B8B13DDD11}" type="sibTrans">
      <dgm:prSet/>
      <dgm:spPr/>
      <dgm:t>
        <a:bodyPr/>
        <a:lstStyle/>
        <a:p>
          <a:endParaRPr lang="zh-CN" altLang="en-US"/>
        </a:p>
      </dgm:t>
    </dgm:pt>
    <dgm:pt modelId="{CDF395F0-B090-45AA-B905-05101968D9D9}">
      <dgm:prSet phldrT="[文本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zh-CN" altLang="en-US" dirty="0" smtClean="0"/>
            <a:t>人类活动</a:t>
          </a:r>
          <a:endParaRPr lang="zh-CN" altLang="en-US" dirty="0"/>
        </a:p>
      </dgm:t>
    </dgm:pt>
    <dgm:pt modelId="{46C9D57E-054E-4EC0-9431-4EE82CF3FDE7}" cxnId="{EE6F4552-CBCC-4528-BBFF-9D0AF3CC68A4}" type="parTrans">
      <dgm:prSet/>
      <dgm:spPr/>
      <dgm:t>
        <a:bodyPr/>
        <a:lstStyle/>
        <a:p>
          <a:endParaRPr lang="zh-CN" altLang="en-US"/>
        </a:p>
      </dgm:t>
    </dgm:pt>
    <dgm:pt modelId="{5C1B09A3-242B-4204-968E-E53B53FD7BC9}" cxnId="{EE6F4552-CBCC-4528-BBFF-9D0AF3CC68A4}" type="sibTrans">
      <dgm:prSet/>
      <dgm:spPr/>
      <dgm:t>
        <a:bodyPr/>
        <a:lstStyle/>
        <a:p>
          <a:endParaRPr lang="zh-CN" altLang="en-US"/>
        </a:p>
      </dgm:t>
    </dgm:pt>
    <dgm:pt modelId="{B24DC535-99BA-4972-9D24-3E54A2660F86}" type="pres">
      <dgm:prSet presAssocID="{883C13D8-9A77-423D-92F9-CECD84931AFD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4C54771-B772-4D4E-819D-C41540E8A8E6}" type="pres">
      <dgm:prSet presAssocID="{883C13D8-9A77-423D-92F9-CECD84931AFD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FDFD1F-8C8D-4FCC-ADCF-6C43A8D7C490}" type="pres">
      <dgm:prSet presAssocID="{883C13D8-9A77-423D-92F9-CECD84931AFD}" presName="LeftNode" presStyleLbl="bgImgPlace1" presStyleIdx="0" presStyleCnt="2" custLinFactNeighborX="-53030" custLinFactNeighborY="-5588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46323CF9-73C0-4104-AFD5-E797879F42A8}" type="pres">
      <dgm:prSet presAssocID="{883C13D8-9A77-423D-92F9-CECD84931AFD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223BE8-E281-47A3-A912-1E952D073882}" type="pres">
      <dgm:prSet presAssocID="{883C13D8-9A77-423D-92F9-CECD84931AFD}" presName="RightNode" presStyleLbl="bgImgPlace1" presStyleIdx="1" presStyleCnt="2" custLinFactNeighborX="-25144" custLinFactNeighborY="-6146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92D11107-3ACE-48DC-83EA-38FB0259FB35}" type="pres">
      <dgm:prSet presAssocID="{883C13D8-9A77-423D-92F9-CECD84931AFD}" presName="TopArrow" presStyleLbl="node1" presStyleIdx="0" presStyleCnt="2" custScaleX="146915" custScaleY="160871" custLinFactNeighborX="-42418" custLinFactNeighborY="-15306"/>
      <dgm:spPr>
        <a:solidFill>
          <a:schemeClr val="accent3">
            <a:lumMod val="40000"/>
            <a:lumOff val="60000"/>
          </a:schemeClr>
        </a:solidFill>
      </dgm:spPr>
    </dgm:pt>
    <dgm:pt modelId="{5828249A-8AA6-4ABE-A41F-ED03A73F3A64}" type="pres">
      <dgm:prSet presAssocID="{883C13D8-9A77-423D-92F9-CECD84931AFD}" presName="BottomArrow" presStyleLbl="node1" presStyleIdx="1" presStyleCnt="2" custScaleX="151287" custScaleY="155534" custLinFactNeighborX="-37171" custLinFactNeighborY="-2624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62001D46-B3C9-4AE6-B1EA-3D802840AFB0}" type="presOf" srcId="{2F0E53E3-9528-48B8-9B8A-1FBCFDF5F22B}" destId="{18FDFD1F-8C8D-4FCC-ADCF-6C43A8D7C490}" srcOrd="1" destOrd="0" presId="urn:microsoft.com/office/officeart/2009/layout/ReverseList"/>
    <dgm:cxn modelId="{9CE5AAF4-3D6B-417A-ABCF-39D806704F17}" type="presOf" srcId="{CDF395F0-B090-45AA-B905-05101968D9D9}" destId="{46323CF9-73C0-4104-AFD5-E797879F42A8}" srcOrd="0" destOrd="0" presId="urn:microsoft.com/office/officeart/2009/layout/ReverseList"/>
    <dgm:cxn modelId="{F337055B-DFAB-4530-AD52-A29E9B772F5A}" type="presOf" srcId="{883C13D8-9A77-423D-92F9-CECD84931AFD}" destId="{B24DC535-99BA-4972-9D24-3E54A2660F86}" srcOrd="0" destOrd="0" presId="urn:microsoft.com/office/officeart/2009/layout/ReverseList"/>
    <dgm:cxn modelId="{494FFE51-F3F4-4D9C-9B35-FC54A6CDFF84}" type="presOf" srcId="{2F0E53E3-9528-48B8-9B8A-1FBCFDF5F22B}" destId="{14C54771-B772-4D4E-819D-C41540E8A8E6}" srcOrd="0" destOrd="0" presId="urn:microsoft.com/office/officeart/2009/layout/ReverseList"/>
    <dgm:cxn modelId="{DEB02953-4F1B-4FD3-9472-C3328ECB299B}" type="presOf" srcId="{CDF395F0-B090-45AA-B905-05101968D9D9}" destId="{51223BE8-E281-47A3-A912-1E952D073882}" srcOrd="1" destOrd="0" presId="urn:microsoft.com/office/officeart/2009/layout/ReverseList"/>
    <dgm:cxn modelId="{EE6F4552-CBCC-4528-BBFF-9D0AF3CC68A4}" srcId="{883C13D8-9A77-423D-92F9-CECD84931AFD}" destId="{CDF395F0-B090-45AA-B905-05101968D9D9}" srcOrd="1" destOrd="0" parTransId="{46C9D57E-054E-4EC0-9431-4EE82CF3FDE7}" sibTransId="{5C1B09A3-242B-4204-968E-E53B53FD7BC9}"/>
    <dgm:cxn modelId="{80487177-419D-437A-8215-49B8B13DDD11}" srcId="{883C13D8-9A77-423D-92F9-CECD84931AFD}" destId="{2F0E53E3-9528-48B8-9B8A-1FBCFDF5F22B}" srcOrd="0" destOrd="0" parTransId="{F268052B-0967-4FB2-99A4-EA942B6308C7}" sibTransId="{039FEA80-D607-4E5A-AF3B-3CC8C4FCAF22}"/>
    <dgm:cxn modelId="{B64719A9-4325-429D-B584-63DFF3EE0842}" type="presParOf" srcId="{B24DC535-99BA-4972-9D24-3E54A2660F86}" destId="{14C54771-B772-4D4E-819D-C41540E8A8E6}" srcOrd="0" destOrd="0" presId="urn:microsoft.com/office/officeart/2009/layout/ReverseList"/>
    <dgm:cxn modelId="{6E9D74A6-A9D1-41B0-B610-3051B3C7446A}" type="presParOf" srcId="{B24DC535-99BA-4972-9D24-3E54A2660F86}" destId="{18FDFD1F-8C8D-4FCC-ADCF-6C43A8D7C490}" srcOrd="1" destOrd="0" presId="urn:microsoft.com/office/officeart/2009/layout/ReverseList"/>
    <dgm:cxn modelId="{14546900-F2AC-4C0F-9FEB-53351931DC2F}" type="presParOf" srcId="{B24DC535-99BA-4972-9D24-3E54A2660F86}" destId="{46323CF9-73C0-4104-AFD5-E797879F42A8}" srcOrd="2" destOrd="0" presId="urn:microsoft.com/office/officeart/2009/layout/ReverseList"/>
    <dgm:cxn modelId="{ECBAB0A2-925E-441B-93B8-5AF72BBFD9C4}" type="presParOf" srcId="{B24DC535-99BA-4972-9D24-3E54A2660F86}" destId="{51223BE8-E281-47A3-A912-1E952D073882}" srcOrd="3" destOrd="0" presId="urn:microsoft.com/office/officeart/2009/layout/ReverseList"/>
    <dgm:cxn modelId="{225BF6E0-B40C-4C4E-991A-DB177B1F7AD2}" type="presParOf" srcId="{B24DC535-99BA-4972-9D24-3E54A2660F86}" destId="{92D11107-3ACE-48DC-83EA-38FB0259FB35}" srcOrd="4" destOrd="0" presId="urn:microsoft.com/office/officeart/2009/layout/ReverseList"/>
    <dgm:cxn modelId="{64D5A9CC-6EE1-4F1D-8CEE-A1B8032FA420}" type="presParOf" srcId="{B24DC535-99BA-4972-9D24-3E54A2660F86}" destId="{5828249A-8AA6-4ABE-A41F-ED03A73F3A64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5446DB-06F0-441A-98FD-98B67DC24A93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2175B-9288-4632-A713-A6569DD9B2DC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应用范围</a:t>
          </a:r>
          <a:endParaRPr lang="zh-CN" altLang="en-US" dirty="0"/>
        </a:p>
      </dgm:t>
    </dgm:pt>
    <dgm:pt modelId="{E495AC60-BCFB-4B7E-8683-C8538C586BC7}" cxnId="{C26FFB62-E289-41AF-B0C3-9A3D3D90EE63}" type="parTrans">
      <dgm:prSet/>
      <dgm:spPr/>
      <dgm:t>
        <a:bodyPr/>
        <a:lstStyle/>
        <a:p>
          <a:endParaRPr lang="zh-CN" altLang="en-US"/>
        </a:p>
      </dgm:t>
    </dgm:pt>
    <dgm:pt modelId="{92A5F4D2-0E2A-4964-8804-E3AB249935B6}" cxnId="{C26FFB62-E289-41AF-B0C3-9A3D3D90EE63}" type="sibTrans">
      <dgm:prSet/>
      <dgm:spPr/>
      <dgm:t>
        <a:bodyPr/>
        <a:lstStyle/>
        <a:p>
          <a:endParaRPr lang="zh-CN" altLang="en-US"/>
        </a:p>
      </dgm:t>
    </dgm:pt>
    <dgm:pt modelId="{AF11A7F4-F539-4673-9E86-B2A4D4EDE573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国民生产总值</a:t>
          </a:r>
          <a:endParaRPr lang="zh-CN" altLang="en-US" dirty="0"/>
        </a:p>
      </dgm:t>
    </dgm:pt>
    <dgm:pt modelId="{7C727970-3AB1-4328-9FD6-76B99704C43A}" cxnId="{FD4F7972-3170-4D8C-8540-CB7531C753A8}" type="parTrans">
      <dgm:prSet/>
      <dgm:spPr/>
      <dgm:t>
        <a:bodyPr/>
        <a:lstStyle/>
        <a:p>
          <a:endParaRPr lang="zh-CN" altLang="en-US"/>
        </a:p>
      </dgm:t>
    </dgm:pt>
    <dgm:pt modelId="{3E6D1E80-622C-486B-AE21-E3A8ED024C8E}" cxnId="{FD4F7972-3170-4D8C-8540-CB7531C753A8}" type="sibTrans">
      <dgm:prSet/>
      <dgm:spPr/>
      <dgm:t>
        <a:bodyPr/>
        <a:lstStyle/>
        <a:p>
          <a:endParaRPr lang="zh-CN" altLang="en-US"/>
        </a:p>
      </dgm:t>
    </dgm:pt>
    <dgm:pt modelId="{C70331BA-1F86-4E46-9BBE-8D9CAF931F54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电力消费</a:t>
          </a:r>
          <a:endParaRPr lang="zh-CN" altLang="en-US" dirty="0"/>
        </a:p>
      </dgm:t>
    </dgm:pt>
    <dgm:pt modelId="{2F9CF96C-5CD4-411C-A05F-7DC25B6184A7}" cxnId="{D734D41F-EDD1-4240-95A0-6B5308E6B97D}" type="parTrans">
      <dgm:prSet/>
      <dgm:spPr/>
      <dgm:t>
        <a:bodyPr/>
        <a:lstStyle/>
        <a:p>
          <a:endParaRPr lang="zh-CN" altLang="en-US"/>
        </a:p>
      </dgm:t>
    </dgm:pt>
    <dgm:pt modelId="{80598C2C-BDC7-4A46-A2DA-19EAFD34342F}" cxnId="{D734D41F-EDD1-4240-95A0-6B5308E6B97D}" type="sibTrans">
      <dgm:prSet/>
      <dgm:spPr/>
      <dgm:t>
        <a:bodyPr/>
        <a:lstStyle/>
        <a:p>
          <a:endParaRPr lang="zh-CN" altLang="en-US"/>
        </a:p>
      </dgm:t>
    </dgm:pt>
    <dgm:pt modelId="{561450E8-C461-473E-B9F1-958321CB5104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人口</a:t>
          </a:r>
          <a:endParaRPr lang="zh-CN" altLang="en-US" dirty="0"/>
        </a:p>
      </dgm:t>
    </dgm:pt>
    <dgm:pt modelId="{61EFF41D-AC49-4A0E-AFBF-26A9CE4FB17F}" cxnId="{66893AA6-0C05-4A2F-A95A-FDC240A32439}" type="parTrans">
      <dgm:prSet/>
      <dgm:spPr/>
      <dgm:t>
        <a:bodyPr/>
        <a:lstStyle/>
        <a:p>
          <a:endParaRPr lang="zh-CN" altLang="en-US"/>
        </a:p>
      </dgm:t>
    </dgm:pt>
    <dgm:pt modelId="{AAF2451C-75E4-473E-BBE7-BB2142FFDEA7}" cxnId="{66893AA6-0C05-4A2F-A95A-FDC240A32439}" type="sibTrans">
      <dgm:prSet/>
      <dgm:spPr/>
      <dgm:t>
        <a:bodyPr/>
        <a:lstStyle/>
        <a:p>
          <a:endParaRPr lang="zh-CN" altLang="en-US"/>
        </a:p>
      </dgm:t>
    </dgm:pt>
    <dgm:pt modelId="{9D97E10D-4261-47FA-B5EE-08C429DBF352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温室气体排放</a:t>
          </a:r>
          <a:endParaRPr lang="zh-CN" altLang="en-US" dirty="0"/>
        </a:p>
      </dgm:t>
    </dgm:pt>
    <dgm:pt modelId="{829E4BD0-2313-43E0-9DD9-3CED611DFA87}" cxnId="{8EB2E1ED-ADF1-4368-9B81-DF08AABA8CCB}" type="parTrans">
      <dgm:prSet/>
      <dgm:spPr/>
      <dgm:t>
        <a:bodyPr/>
        <a:lstStyle/>
        <a:p>
          <a:endParaRPr lang="zh-CN" altLang="en-US"/>
        </a:p>
      </dgm:t>
    </dgm:pt>
    <dgm:pt modelId="{988BF37D-4165-479C-9EA0-89C3FB7F201C}" cxnId="{8EB2E1ED-ADF1-4368-9B81-DF08AABA8CCB}" type="sibTrans">
      <dgm:prSet/>
      <dgm:spPr/>
      <dgm:t>
        <a:bodyPr/>
        <a:lstStyle/>
        <a:p>
          <a:endParaRPr lang="zh-CN" altLang="en-US"/>
        </a:p>
      </dgm:t>
    </dgm:pt>
    <dgm:pt modelId="{D11BC24B-1065-4788-B2EA-F51032D3C4E9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贫困指数</a:t>
          </a:r>
          <a:endParaRPr lang="zh-CN" altLang="en-US" dirty="0"/>
        </a:p>
      </dgm:t>
    </dgm:pt>
    <dgm:pt modelId="{0F78D42A-E2D8-4A7D-BE1F-63AACBCDD4CA}" cxnId="{CCD4D582-B146-4AD6-B773-75F695390F85}" type="parTrans">
      <dgm:prSet/>
      <dgm:spPr/>
      <dgm:t>
        <a:bodyPr/>
        <a:lstStyle/>
        <a:p>
          <a:endParaRPr lang="zh-CN" altLang="en-US"/>
        </a:p>
      </dgm:t>
    </dgm:pt>
    <dgm:pt modelId="{37D3EFF2-7115-425A-853C-EB57DF3F191C}" cxnId="{CCD4D582-B146-4AD6-B773-75F695390F85}" type="sibTrans">
      <dgm:prSet/>
      <dgm:spPr/>
      <dgm:t>
        <a:bodyPr/>
        <a:lstStyle/>
        <a:p>
          <a:endParaRPr lang="zh-CN" altLang="en-US"/>
        </a:p>
      </dgm:t>
    </dgm:pt>
    <dgm:pt modelId="{3BC52F75-41FE-4C68-8454-37E1A6896E13}">
      <dgm:prSet phldrT="[文本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基尼系数</a:t>
          </a:r>
          <a:endParaRPr lang="zh-CN" altLang="en-US" dirty="0"/>
        </a:p>
      </dgm:t>
    </dgm:pt>
    <dgm:pt modelId="{752961F9-6EED-4C35-8197-B3F94E77576C}" cxnId="{A525458A-8088-43BF-99D7-B0DCD2E0F693}" type="parTrans">
      <dgm:prSet/>
      <dgm:spPr/>
      <dgm:t>
        <a:bodyPr/>
        <a:lstStyle/>
        <a:p>
          <a:endParaRPr lang="zh-CN" altLang="en-US"/>
        </a:p>
      </dgm:t>
    </dgm:pt>
    <dgm:pt modelId="{C0613985-E369-463A-A34D-9817246E54CE}" cxnId="{A525458A-8088-43BF-99D7-B0DCD2E0F693}" type="sibTrans">
      <dgm:prSet/>
      <dgm:spPr/>
      <dgm:t>
        <a:bodyPr/>
        <a:lstStyle/>
        <a:p>
          <a:endParaRPr lang="zh-CN" altLang="en-US"/>
        </a:p>
      </dgm:t>
    </dgm:pt>
    <dgm:pt modelId="{43C6A528-F28E-49B2-A943-938344C31FC3}" type="pres">
      <dgm:prSet presAssocID="{EC5446DB-06F0-441A-98FD-98B67DC24A9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A1CF2A0-06CB-480E-90CC-E477AE85A67F}" type="pres">
      <dgm:prSet presAssocID="{0952175B-9288-4632-A713-A6569DD9B2DC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2D08F59B-9080-4324-A4EA-4BEBE238E66B}" type="pres">
      <dgm:prSet presAssocID="{7C727970-3AB1-4328-9FD6-76B99704C43A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22F2A1BA-7801-4C6C-A274-4060EFF5A30E}" type="pres">
      <dgm:prSet presAssocID="{AF11A7F4-F539-4673-9E86-B2A4D4EDE57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5E261E-2CA7-445A-8F07-B2956EC2A7CF}" type="pres">
      <dgm:prSet presAssocID="{61EFF41D-AC49-4A0E-AFBF-26A9CE4FB17F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ACE4A444-0107-40FD-81AF-0148F51E6DED}" type="pres">
      <dgm:prSet presAssocID="{561450E8-C461-473E-B9F1-958321CB510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DCBC01-3950-413D-A872-95A253796B05}" type="pres">
      <dgm:prSet presAssocID="{2F9CF96C-5CD4-411C-A05F-7DC25B6184A7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A8B0800D-2B13-4B54-B101-5FC359504B99}" type="pres">
      <dgm:prSet presAssocID="{C70331BA-1F86-4E46-9BBE-8D9CAF931F5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D85372-EF97-4F8D-8890-3CF526048060}" type="pres">
      <dgm:prSet presAssocID="{829E4BD0-2313-43E0-9DD9-3CED611DFA87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30DF462A-2C56-4556-8422-2389D257C3C9}" type="pres">
      <dgm:prSet presAssocID="{9D97E10D-4261-47FA-B5EE-08C429DBF35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F7C76D-C4A4-4ACE-97AD-D6AD11C0D412}" type="pres">
      <dgm:prSet presAssocID="{0F78D42A-E2D8-4A7D-BE1F-63AACBCDD4CA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1383DDC5-E55C-4AF4-9D29-BFBB78E626BD}" type="pres">
      <dgm:prSet presAssocID="{D11BC24B-1065-4788-B2EA-F51032D3C4E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B47FDD-8BD1-4CB9-9C06-083E821EBEAE}" type="pres">
      <dgm:prSet presAssocID="{752961F9-6EED-4C35-8197-B3F94E77576C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2DFDA842-E2F5-430D-B0F4-3DF4B6EA5202}" type="pres">
      <dgm:prSet presAssocID="{3BC52F75-41FE-4C68-8454-37E1A6896E1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8ABFAE-913A-4AC4-944F-0BF4BCD57581}" type="presOf" srcId="{0952175B-9288-4632-A713-A6569DD9B2DC}" destId="{DA1CF2A0-06CB-480E-90CC-E477AE85A67F}" srcOrd="0" destOrd="0" presId="urn:microsoft.com/office/officeart/2005/8/layout/radial4"/>
    <dgm:cxn modelId="{8EB2E1ED-ADF1-4368-9B81-DF08AABA8CCB}" srcId="{0952175B-9288-4632-A713-A6569DD9B2DC}" destId="{9D97E10D-4261-47FA-B5EE-08C429DBF352}" srcOrd="3" destOrd="0" parTransId="{829E4BD0-2313-43E0-9DD9-3CED611DFA87}" sibTransId="{988BF37D-4165-479C-9EA0-89C3FB7F201C}"/>
    <dgm:cxn modelId="{4572FAAF-EAA5-4568-B96F-F50701C60DD2}" type="presOf" srcId="{829E4BD0-2313-43E0-9DD9-3CED611DFA87}" destId="{64D85372-EF97-4F8D-8890-3CF526048060}" srcOrd="0" destOrd="0" presId="urn:microsoft.com/office/officeart/2005/8/layout/radial4"/>
    <dgm:cxn modelId="{FB8181D4-1B67-443C-973A-12143C434D13}" type="presOf" srcId="{3BC52F75-41FE-4C68-8454-37E1A6896E13}" destId="{2DFDA842-E2F5-430D-B0F4-3DF4B6EA5202}" srcOrd="0" destOrd="0" presId="urn:microsoft.com/office/officeart/2005/8/layout/radial4"/>
    <dgm:cxn modelId="{B4C371A5-C3E2-4459-A6AC-C025AFFDC3E1}" type="presOf" srcId="{9D97E10D-4261-47FA-B5EE-08C429DBF352}" destId="{30DF462A-2C56-4556-8422-2389D257C3C9}" srcOrd="0" destOrd="0" presId="urn:microsoft.com/office/officeart/2005/8/layout/radial4"/>
    <dgm:cxn modelId="{FA168985-C73A-41A4-AA3E-CDFC6D19D3B9}" type="presOf" srcId="{C70331BA-1F86-4E46-9BBE-8D9CAF931F54}" destId="{A8B0800D-2B13-4B54-B101-5FC359504B99}" srcOrd="0" destOrd="0" presId="urn:microsoft.com/office/officeart/2005/8/layout/radial4"/>
    <dgm:cxn modelId="{3FD30749-A888-447D-A492-22C97F6090BB}" type="presOf" srcId="{D11BC24B-1065-4788-B2EA-F51032D3C4E9}" destId="{1383DDC5-E55C-4AF4-9D29-BFBB78E626BD}" srcOrd="0" destOrd="0" presId="urn:microsoft.com/office/officeart/2005/8/layout/radial4"/>
    <dgm:cxn modelId="{908A593B-81B2-4E9E-8DC8-6D96092F17E7}" type="presOf" srcId="{2F9CF96C-5CD4-411C-A05F-7DC25B6184A7}" destId="{42DCBC01-3950-413D-A872-95A253796B05}" srcOrd="0" destOrd="0" presId="urn:microsoft.com/office/officeart/2005/8/layout/radial4"/>
    <dgm:cxn modelId="{A5D51532-ED47-445A-B3E6-626CD6F77FEC}" type="presOf" srcId="{0F78D42A-E2D8-4A7D-BE1F-63AACBCDD4CA}" destId="{C7F7C76D-C4A4-4ACE-97AD-D6AD11C0D412}" srcOrd="0" destOrd="0" presId="urn:microsoft.com/office/officeart/2005/8/layout/radial4"/>
    <dgm:cxn modelId="{FD4F7972-3170-4D8C-8540-CB7531C753A8}" srcId="{0952175B-9288-4632-A713-A6569DD9B2DC}" destId="{AF11A7F4-F539-4673-9E86-B2A4D4EDE573}" srcOrd="0" destOrd="0" parTransId="{7C727970-3AB1-4328-9FD6-76B99704C43A}" sibTransId="{3E6D1E80-622C-486B-AE21-E3A8ED024C8E}"/>
    <dgm:cxn modelId="{E8A41186-E2CC-4105-8F9B-65DFC6E63F1C}" type="presOf" srcId="{752961F9-6EED-4C35-8197-B3F94E77576C}" destId="{36B47FDD-8BD1-4CB9-9C06-083E821EBEAE}" srcOrd="0" destOrd="0" presId="urn:microsoft.com/office/officeart/2005/8/layout/radial4"/>
    <dgm:cxn modelId="{5E68D0A9-6B5E-4AFE-BA16-6740ED035E34}" type="presOf" srcId="{561450E8-C461-473E-B9F1-958321CB5104}" destId="{ACE4A444-0107-40FD-81AF-0148F51E6DED}" srcOrd="0" destOrd="0" presId="urn:microsoft.com/office/officeart/2005/8/layout/radial4"/>
    <dgm:cxn modelId="{63784BDF-6D17-439D-94E0-A9278275ED13}" type="presOf" srcId="{61EFF41D-AC49-4A0E-AFBF-26A9CE4FB17F}" destId="{5E5E261E-2CA7-445A-8F07-B2956EC2A7CF}" srcOrd="0" destOrd="0" presId="urn:microsoft.com/office/officeart/2005/8/layout/radial4"/>
    <dgm:cxn modelId="{854A6408-6929-46C2-A9A1-CD54E304F072}" type="presOf" srcId="{EC5446DB-06F0-441A-98FD-98B67DC24A93}" destId="{43C6A528-F28E-49B2-A943-938344C31FC3}" srcOrd="0" destOrd="0" presId="urn:microsoft.com/office/officeart/2005/8/layout/radial4"/>
    <dgm:cxn modelId="{5044EAB2-B926-443D-BF4C-6585B29F186E}" type="presOf" srcId="{AF11A7F4-F539-4673-9E86-B2A4D4EDE573}" destId="{22F2A1BA-7801-4C6C-A274-4060EFF5A30E}" srcOrd="0" destOrd="0" presId="urn:microsoft.com/office/officeart/2005/8/layout/radial4"/>
    <dgm:cxn modelId="{D734D41F-EDD1-4240-95A0-6B5308E6B97D}" srcId="{0952175B-9288-4632-A713-A6569DD9B2DC}" destId="{C70331BA-1F86-4E46-9BBE-8D9CAF931F54}" srcOrd="2" destOrd="0" parTransId="{2F9CF96C-5CD4-411C-A05F-7DC25B6184A7}" sibTransId="{80598C2C-BDC7-4A46-A2DA-19EAFD34342F}"/>
    <dgm:cxn modelId="{A525458A-8088-43BF-99D7-B0DCD2E0F693}" srcId="{0952175B-9288-4632-A713-A6569DD9B2DC}" destId="{3BC52F75-41FE-4C68-8454-37E1A6896E13}" srcOrd="5" destOrd="0" parTransId="{752961F9-6EED-4C35-8197-B3F94E77576C}" sibTransId="{C0613985-E369-463A-A34D-9817246E54CE}"/>
    <dgm:cxn modelId="{40612AF2-E230-48A6-A680-7D611A501E28}" type="presOf" srcId="{7C727970-3AB1-4328-9FD6-76B99704C43A}" destId="{2D08F59B-9080-4324-A4EA-4BEBE238E66B}" srcOrd="0" destOrd="0" presId="urn:microsoft.com/office/officeart/2005/8/layout/radial4"/>
    <dgm:cxn modelId="{C26FFB62-E289-41AF-B0C3-9A3D3D90EE63}" srcId="{EC5446DB-06F0-441A-98FD-98B67DC24A93}" destId="{0952175B-9288-4632-A713-A6569DD9B2DC}" srcOrd="0" destOrd="0" parTransId="{E495AC60-BCFB-4B7E-8683-C8538C586BC7}" sibTransId="{92A5F4D2-0E2A-4964-8804-E3AB249935B6}"/>
    <dgm:cxn modelId="{CCD4D582-B146-4AD6-B773-75F695390F85}" srcId="{0952175B-9288-4632-A713-A6569DD9B2DC}" destId="{D11BC24B-1065-4788-B2EA-F51032D3C4E9}" srcOrd="4" destOrd="0" parTransId="{0F78D42A-E2D8-4A7D-BE1F-63AACBCDD4CA}" sibTransId="{37D3EFF2-7115-425A-853C-EB57DF3F191C}"/>
    <dgm:cxn modelId="{66893AA6-0C05-4A2F-A95A-FDC240A32439}" srcId="{0952175B-9288-4632-A713-A6569DD9B2DC}" destId="{561450E8-C461-473E-B9F1-958321CB5104}" srcOrd="1" destOrd="0" parTransId="{61EFF41D-AC49-4A0E-AFBF-26A9CE4FB17F}" sibTransId="{AAF2451C-75E4-473E-BBE7-BB2142FFDEA7}"/>
    <dgm:cxn modelId="{0FA9BBBD-9F95-4194-94D5-8602C577F8D9}" type="presParOf" srcId="{43C6A528-F28E-49B2-A943-938344C31FC3}" destId="{DA1CF2A0-06CB-480E-90CC-E477AE85A67F}" srcOrd="0" destOrd="0" presId="urn:microsoft.com/office/officeart/2005/8/layout/radial4"/>
    <dgm:cxn modelId="{2E20E08E-295A-4A85-88F7-16749846FC48}" type="presParOf" srcId="{43C6A528-F28E-49B2-A943-938344C31FC3}" destId="{2D08F59B-9080-4324-A4EA-4BEBE238E66B}" srcOrd="1" destOrd="0" presId="urn:microsoft.com/office/officeart/2005/8/layout/radial4"/>
    <dgm:cxn modelId="{CE995CAF-4C32-463E-A6A3-2F9C420941EB}" type="presParOf" srcId="{43C6A528-F28E-49B2-A943-938344C31FC3}" destId="{22F2A1BA-7801-4C6C-A274-4060EFF5A30E}" srcOrd="2" destOrd="0" presId="urn:microsoft.com/office/officeart/2005/8/layout/radial4"/>
    <dgm:cxn modelId="{5D2C4B34-FB04-47A7-B568-755DC0637036}" type="presParOf" srcId="{43C6A528-F28E-49B2-A943-938344C31FC3}" destId="{5E5E261E-2CA7-445A-8F07-B2956EC2A7CF}" srcOrd="3" destOrd="0" presId="urn:microsoft.com/office/officeart/2005/8/layout/radial4"/>
    <dgm:cxn modelId="{7E8CBA23-276A-418B-86B6-FD0A6A7055E3}" type="presParOf" srcId="{43C6A528-F28E-49B2-A943-938344C31FC3}" destId="{ACE4A444-0107-40FD-81AF-0148F51E6DED}" srcOrd="4" destOrd="0" presId="urn:microsoft.com/office/officeart/2005/8/layout/radial4"/>
    <dgm:cxn modelId="{5A78BD8B-A5CC-46FF-9932-A0CF8BED45A9}" type="presParOf" srcId="{43C6A528-F28E-49B2-A943-938344C31FC3}" destId="{42DCBC01-3950-413D-A872-95A253796B05}" srcOrd="5" destOrd="0" presId="urn:microsoft.com/office/officeart/2005/8/layout/radial4"/>
    <dgm:cxn modelId="{3ABC2877-9AF4-455F-AAD0-D2E43FE560F1}" type="presParOf" srcId="{43C6A528-F28E-49B2-A943-938344C31FC3}" destId="{A8B0800D-2B13-4B54-B101-5FC359504B99}" srcOrd="6" destOrd="0" presId="urn:microsoft.com/office/officeart/2005/8/layout/radial4"/>
    <dgm:cxn modelId="{2778A115-7176-47B8-A87C-5745FBC8E8EC}" type="presParOf" srcId="{43C6A528-F28E-49B2-A943-938344C31FC3}" destId="{64D85372-EF97-4F8D-8890-3CF526048060}" srcOrd="7" destOrd="0" presId="urn:microsoft.com/office/officeart/2005/8/layout/radial4"/>
    <dgm:cxn modelId="{DE421563-D000-4C70-9582-E0B8E0FF76CE}" type="presParOf" srcId="{43C6A528-F28E-49B2-A943-938344C31FC3}" destId="{30DF462A-2C56-4556-8422-2389D257C3C9}" srcOrd="8" destOrd="0" presId="urn:microsoft.com/office/officeart/2005/8/layout/radial4"/>
    <dgm:cxn modelId="{1E7401DF-9778-4038-BBED-C146F2D20091}" type="presParOf" srcId="{43C6A528-F28E-49B2-A943-938344C31FC3}" destId="{C7F7C76D-C4A4-4ACE-97AD-D6AD11C0D412}" srcOrd="9" destOrd="0" presId="urn:microsoft.com/office/officeart/2005/8/layout/radial4"/>
    <dgm:cxn modelId="{23D164A8-93AD-4894-B8F7-79034E91DC0B}" type="presParOf" srcId="{43C6A528-F28E-49B2-A943-938344C31FC3}" destId="{1383DDC5-E55C-4AF4-9D29-BFBB78E626BD}" srcOrd="10" destOrd="0" presId="urn:microsoft.com/office/officeart/2005/8/layout/radial4"/>
    <dgm:cxn modelId="{B871DB53-48D7-481A-9C97-D01EAE2DB1B5}" type="presParOf" srcId="{43C6A528-F28E-49B2-A943-938344C31FC3}" destId="{36B47FDD-8BD1-4CB9-9C06-083E821EBEAE}" srcOrd="11" destOrd="0" presId="urn:microsoft.com/office/officeart/2005/8/layout/radial4"/>
    <dgm:cxn modelId="{1BF9165E-F53D-46C4-AB20-97F6F1B21849}" type="presParOf" srcId="{43C6A528-F28E-49B2-A943-938344C31FC3}" destId="{2DFDA842-E2F5-430D-B0F4-3DF4B6EA5202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766EC2-7437-485F-85E8-AAA795709A41}" type="doc">
      <dgm:prSet loTypeId="urn:microsoft.com/office/officeart/2005/8/layout/hList3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F9D7DD20-1C02-4D4C-B0DD-3728A76817D7}">
      <dgm:prSet phldrT="[文本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局限性</a:t>
          </a:r>
          <a:endParaRPr lang="zh-CN" altLang="en-US" dirty="0"/>
        </a:p>
      </dgm:t>
    </dgm:pt>
    <dgm:pt modelId="{8A4220C6-9249-4EB3-891A-89D26032E855}" cxnId="{AA440B17-873C-47DF-9D26-9B4126AD11D0}" type="parTrans">
      <dgm:prSet/>
      <dgm:spPr/>
      <dgm:t>
        <a:bodyPr/>
        <a:lstStyle/>
        <a:p>
          <a:endParaRPr lang="zh-CN" altLang="en-US"/>
        </a:p>
      </dgm:t>
    </dgm:pt>
    <dgm:pt modelId="{649B8AE5-3252-4CE5-B5FB-140D381B8214}" cxnId="{AA440B17-873C-47DF-9D26-9B4126AD11D0}" type="sibTrans">
      <dgm:prSet/>
      <dgm:spPr/>
      <dgm:t>
        <a:bodyPr/>
        <a:lstStyle/>
        <a:p>
          <a:endParaRPr lang="zh-CN" altLang="en-US"/>
        </a:p>
      </dgm:t>
    </dgm:pt>
    <dgm:pt modelId="{3DD2F4B2-441B-4DEE-B42E-3C144F8C4FFB}">
      <dgm:prSet phldrT="[文本]" custT="1"/>
      <dgm:spPr/>
      <dgm:t>
        <a:bodyPr/>
        <a:lstStyle/>
        <a:p>
          <a:r>
            <a:rPr lang="zh-CN" altLang="en-US" sz="2800" dirty="0" smtClean="0"/>
            <a:t>数据：</a:t>
          </a:r>
          <a:endParaRPr lang="en-US" altLang="zh-CN" sz="2800" dirty="0" smtClean="0"/>
        </a:p>
        <a:p>
          <a:r>
            <a:rPr lang="zh-CN" altLang="en-US" sz="2800" dirty="0" smtClean="0"/>
            <a:t>辐射质量不足、</a:t>
          </a:r>
          <a:endParaRPr lang="en-US" altLang="zh-CN" sz="2800" dirty="0" smtClean="0"/>
        </a:p>
        <a:p>
          <a:r>
            <a:rPr lang="zh-CN" altLang="en-US" sz="2800" dirty="0" smtClean="0"/>
            <a:t>空间分辨率较低</a:t>
          </a:r>
          <a:endParaRPr lang="zh-CN" altLang="en-US" sz="2800" dirty="0"/>
        </a:p>
      </dgm:t>
    </dgm:pt>
    <dgm:pt modelId="{B6D33924-9003-4E1C-8D08-D0A2BCABA461}" cxnId="{DE377FDA-1CE5-4CC9-B43E-A37FDAAAD8DD}" type="parTrans">
      <dgm:prSet/>
      <dgm:spPr/>
      <dgm:t>
        <a:bodyPr/>
        <a:lstStyle/>
        <a:p>
          <a:endParaRPr lang="zh-CN" altLang="en-US"/>
        </a:p>
      </dgm:t>
    </dgm:pt>
    <dgm:pt modelId="{B1B0DF9B-873F-4B51-BB56-BA8C3F899407}" cxnId="{DE377FDA-1CE5-4CC9-B43E-A37FDAAAD8DD}" type="sibTrans">
      <dgm:prSet/>
      <dgm:spPr/>
      <dgm:t>
        <a:bodyPr/>
        <a:lstStyle/>
        <a:p>
          <a:endParaRPr lang="zh-CN" altLang="en-US"/>
        </a:p>
      </dgm:t>
    </dgm:pt>
    <dgm:pt modelId="{93ED0000-95D6-420B-A2CA-F5C49F03704F}">
      <dgm:prSet phldrT="[文本]" custT="1"/>
      <dgm:spPr/>
      <dgm:t>
        <a:bodyPr/>
        <a:lstStyle/>
        <a:p>
          <a:r>
            <a:rPr lang="zh-CN" altLang="en-US" sz="3600" dirty="0" smtClean="0"/>
            <a:t>区域差异</a:t>
          </a:r>
          <a:endParaRPr lang="zh-CN" altLang="en-US" sz="3600" dirty="0"/>
        </a:p>
      </dgm:t>
    </dgm:pt>
    <dgm:pt modelId="{F0D0B1F3-ADD9-4EFD-A330-7F7B26E67CB9}" cxnId="{E0893797-B8F6-449E-897E-5B0CE5EFFD9A}" type="parTrans">
      <dgm:prSet/>
      <dgm:spPr/>
      <dgm:t>
        <a:bodyPr/>
        <a:lstStyle/>
        <a:p>
          <a:endParaRPr lang="zh-CN" altLang="en-US"/>
        </a:p>
      </dgm:t>
    </dgm:pt>
    <dgm:pt modelId="{90D7A855-F6E5-41EF-A7D4-BB01BD8046C2}" cxnId="{E0893797-B8F6-449E-897E-5B0CE5EFFD9A}" type="sibTrans">
      <dgm:prSet/>
      <dgm:spPr/>
      <dgm:t>
        <a:bodyPr/>
        <a:lstStyle/>
        <a:p>
          <a:endParaRPr lang="zh-CN" altLang="en-US"/>
        </a:p>
      </dgm:t>
    </dgm:pt>
    <dgm:pt modelId="{6969E06C-8BC9-4886-8FBD-20B4A8ED7E92}">
      <dgm:prSet phldrT="[文本]" custT="1"/>
      <dgm:spPr/>
      <dgm:t>
        <a:bodyPr/>
        <a:lstStyle/>
        <a:p>
          <a:r>
            <a:rPr lang="zh-CN" altLang="en-US" sz="3200" dirty="0" smtClean="0"/>
            <a:t>地面调查较少</a:t>
          </a:r>
          <a:endParaRPr lang="zh-CN" altLang="en-US" sz="3200" dirty="0"/>
        </a:p>
      </dgm:t>
    </dgm:pt>
    <dgm:pt modelId="{63756B29-F26C-4F42-92A1-3E97CA14BE4E}" cxnId="{1F2CD935-C960-47BA-BD78-575225B28DFA}" type="parTrans">
      <dgm:prSet/>
      <dgm:spPr/>
      <dgm:t>
        <a:bodyPr/>
        <a:lstStyle/>
        <a:p>
          <a:endParaRPr lang="zh-CN" altLang="en-US"/>
        </a:p>
      </dgm:t>
    </dgm:pt>
    <dgm:pt modelId="{4F204D99-910A-4666-B7EC-9321F3204FAC}" cxnId="{1F2CD935-C960-47BA-BD78-575225B28DFA}" type="sibTrans">
      <dgm:prSet/>
      <dgm:spPr/>
      <dgm:t>
        <a:bodyPr/>
        <a:lstStyle/>
        <a:p>
          <a:endParaRPr lang="zh-CN" altLang="en-US"/>
        </a:p>
      </dgm:t>
    </dgm:pt>
    <dgm:pt modelId="{910E2D4F-9E30-4084-AB05-C882B3B38766}" type="pres">
      <dgm:prSet presAssocID="{46766EC2-7437-485F-85E8-AAA795709A4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486FC0A-D8FB-4B0B-9750-EDC979951A50}" type="pres">
      <dgm:prSet presAssocID="{F9D7DD20-1C02-4D4C-B0DD-3728A76817D7}" presName="roof" presStyleLbl="dkBgShp" presStyleIdx="0" presStyleCnt="2" custLinFactNeighborX="-743" custLinFactNeighborY="722"/>
      <dgm:spPr/>
      <dgm:t>
        <a:bodyPr/>
        <a:lstStyle/>
        <a:p>
          <a:endParaRPr lang="zh-CN" altLang="en-US"/>
        </a:p>
      </dgm:t>
    </dgm:pt>
    <dgm:pt modelId="{25A5588D-4D1B-4BF3-A34B-622141835B8E}" type="pres">
      <dgm:prSet presAssocID="{F9D7DD20-1C02-4D4C-B0DD-3728A76817D7}" presName="pillars" presStyleCnt="0"/>
      <dgm:spPr/>
    </dgm:pt>
    <dgm:pt modelId="{7723BD3A-3C45-4B57-BA0E-8E0570D8B503}" type="pres">
      <dgm:prSet presAssocID="{F9D7DD20-1C02-4D4C-B0DD-3728A76817D7}" presName="pillar1" presStyleLbl="node1" presStyleIdx="0" presStyleCnt="3" custLinFactNeighborX="-1009" custLinFactNeighborY="2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47F3E9-F63C-4A9B-833A-C37433E6F339}" type="pres">
      <dgm:prSet presAssocID="{93ED0000-95D6-420B-A2CA-F5C49F03704F}" presName="pillarX" presStyleLbl="node1" presStyleIdx="1" presStyleCnt="3" custLinFactNeighborX="-819" custLinFactNeighborY="-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8B4C19-C32E-45F3-851C-3FF0874AB0C1}" type="pres">
      <dgm:prSet presAssocID="{6969E06C-8BC9-4886-8FBD-20B4A8ED7E92}" presName="pillarX" presStyleLbl="node1" presStyleIdx="2" presStyleCnt="3" custLinFactNeighborX="-2163" custLinFactNeighborY="-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B17E01-FDAE-4F21-9AC4-D927A793E136}" type="pres">
      <dgm:prSet presAssocID="{F9D7DD20-1C02-4D4C-B0DD-3728A76817D7}" presName="base" presStyleLbl="dkBgShp" presStyleIdx="1" presStyleCnt="2" custFlipVert="0" custFlipHor="0" custScaleX="750" custScaleY="873777" custLinFactY="-203883" custLinFactNeighborX="49625" custLinFactNeighborY="-300000"/>
      <dgm:spPr/>
    </dgm:pt>
  </dgm:ptLst>
  <dgm:cxnLst>
    <dgm:cxn modelId="{DE377FDA-1CE5-4CC9-B43E-A37FDAAAD8DD}" srcId="{F9D7DD20-1C02-4D4C-B0DD-3728A76817D7}" destId="{3DD2F4B2-441B-4DEE-B42E-3C144F8C4FFB}" srcOrd="0" destOrd="0" parTransId="{B6D33924-9003-4E1C-8D08-D0A2BCABA461}" sibTransId="{B1B0DF9B-873F-4B51-BB56-BA8C3F899407}"/>
    <dgm:cxn modelId="{FCFD0EC1-1BAD-47F8-A7FC-24AF85613439}" type="presOf" srcId="{3DD2F4B2-441B-4DEE-B42E-3C144F8C4FFB}" destId="{7723BD3A-3C45-4B57-BA0E-8E0570D8B503}" srcOrd="0" destOrd="0" presId="urn:microsoft.com/office/officeart/2005/8/layout/hList3"/>
    <dgm:cxn modelId="{AD5BF83F-E6D3-4183-8604-0B475B942D7E}" type="presOf" srcId="{6969E06C-8BC9-4886-8FBD-20B4A8ED7E92}" destId="{068B4C19-C32E-45F3-851C-3FF0874AB0C1}" srcOrd="0" destOrd="0" presId="urn:microsoft.com/office/officeart/2005/8/layout/hList3"/>
    <dgm:cxn modelId="{E0893797-B8F6-449E-897E-5B0CE5EFFD9A}" srcId="{F9D7DD20-1C02-4D4C-B0DD-3728A76817D7}" destId="{93ED0000-95D6-420B-A2CA-F5C49F03704F}" srcOrd="1" destOrd="0" parTransId="{F0D0B1F3-ADD9-4EFD-A330-7F7B26E67CB9}" sibTransId="{90D7A855-F6E5-41EF-A7D4-BB01BD8046C2}"/>
    <dgm:cxn modelId="{1F2CD935-C960-47BA-BD78-575225B28DFA}" srcId="{F9D7DD20-1C02-4D4C-B0DD-3728A76817D7}" destId="{6969E06C-8BC9-4886-8FBD-20B4A8ED7E92}" srcOrd="2" destOrd="0" parTransId="{63756B29-F26C-4F42-92A1-3E97CA14BE4E}" sibTransId="{4F204D99-910A-4666-B7EC-9321F3204FAC}"/>
    <dgm:cxn modelId="{AA440B17-873C-47DF-9D26-9B4126AD11D0}" srcId="{46766EC2-7437-485F-85E8-AAA795709A41}" destId="{F9D7DD20-1C02-4D4C-B0DD-3728A76817D7}" srcOrd="0" destOrd="0" parTransId="{8A4220C6-9249-4EB3-891A-89D26032E855}" sibTransId="{649B8AE5-3252-4CE5-B5FB-140D381B8214}"/>
    <dgm:cxn modelId="{142CC4A9-1DDE-4CC2-B83E-6E676594DD29}" type="presOf" srcId="{46766EC2-7437-485F-85E8-AAA795709A41}" destId="{910E2D4F-9E30-4084-AB05-C882B3B38766}" srcOrd="0" destOrd="0" presId="urn:microsoft.com/office/officeart/2005/8/layout/hList3"/>
    <dgm:cxn modelId="{6F9D1273-C12E-4104-A919-1367046AA500}" type="presOf" srcId="{F9D7DD20-1C02-4D4C-B0DD-3728A76817D7}" destId="{F486FC0A-D8FB-4B0B-9750-EDC979951A50}" srcOrd="0" destOrd="0" presId="urn:microsoft.com/office/officeart/2005/8/layout/hList3"/>
    <dgm:cxn modelId="{2A8FE53F-DC29-4D61-B97C-96D0A8F08581}" type="presOf" srcId="{93ED0000-95D6-420B-A2CA-F5C49F03704F}" destId="{2147F3E9-F63C-4A9B-833A-C37433E6F339}" srcOrd="0" destOrd="0" presId="urn:microsoft.com/office/officeart/2005/8/layout/hList3"/>
    <dgm:cxn modelId="{3EBCF68C-4577-4AED-B5D3-2F9879B21B8A}" type="presParOf" srcId="{910E2D4F-9E30-4084-AB05-C882B3B38766}" destId="{F486FC0A-D8FB-4B0B-9750-EDC979951A50}" srcOrd="0" destOrd="0" presId="urn:microsoft.com/office/officeart/2005/8/layout/hList3"/>
    <dgm:cxn modelId="{E311BFB6-011C-4798-9D33-059BD55CD810}" type="presParOf" srcId="{910E2D4F-9E30-4084-AB05-C882B3B38766}" destId="{25A5588D-4D1B-4BF3-A34B-622141835B8E}" srcOrd="1" destOrd="0" presId="urn:microsoft.com/office/officeart/2005/8/layout/hList3"/>
    <dgm:cxn modelId="{B10CCAB1-EA73-4C62-8AE0-524E1EE8C2E8}" type="presParOf" srcId="{25A5588D-4D1B-4BF3-A34B-622141835B8E}" destId="{7723BD3A-3C45-4B57-BA0E-8E0570D8B503}" srcOrd="0" destOrd="0" presId="urn:microsoft.com/office/officeart/2005/8/layout/hList3"/>
    <dgm:cxn modelId="{8574237C-4DC5-44FD-A736-D9F003A5B9D3}" type="presParOf" srcId="{25A5588D-4D1B-4BF3-A34B-622141835B8E}" destId="{2147F3E9-F63C-4A9B-833A-C37433E6F339}" srcOrd="1" destOrd="0" presId="urn:microsoft.com/office/officeart/2005/8/layout/hList3"/>
    <dgm:cxn modelId="{8E481E74-2275-494F-AF93-6A98B4B10C53}" type="presParOf" srcId="{25A5588D-4D1B-4BF3-A34B-622141835B8E}" destId="{068B4C19-C32E-45F3-851C-3FF0874AB0C1}" srcOrd="2" destOrd="0" presId="urn:microsoft.com/office/officeart/2005/8/layout/hList3"/>
    <dgm:cxn modelId="{412CC149-2EBF-41A2-A566-31A435D89681}" type="presParOf" srcId="{910E2D4F-9E30-4084-AB05-C882B3B38766}" destId="{3FB17E01-FDAE-4F21-9AC4-D927A793E13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766EC2-7437-485F-85E8-AAA795709A41}" type="doc">
      <dgm:prSet loTypeId="urn:microsoft.com/office/officeart/2005/8/layout/hList3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F9D7DD20-1C02-4D4C-B0DD-3728A76817D7}">
      <dgm:prSet phldrT="[文本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发展趋势</a:t>
          </a:r>
          <a:endParaRPr lang="zh-CN" altLang="en-US" dirty="0"/>
        </a:p>
      </dgm:t>
    </dgm:pt>
    <dgm:pt modelId="{8A4220C6-9249-4EB3-891A-89D26032E855}" cxnId="{AA440B17-873C-47DF-9D26-9B4126AD11D0}" type="parTrans">
      <dgm:prSet/>
      <dgm:spPr/>
      <dgm:t>
        <a:bodyPr/>
        <a:lstStyle/>
        <a:p>
          <a:endParaRPr lang="zh-CN" altLang="en-US"/>
        </a:p>
      </dgm:t>
    </dgm:pt>
    <dgm:pt modelId="{649B8AE5-3252-4CE5-B5FB-140D381B8214}" cxnId="{AA440B17-873C-47DF-9D26-9B4126AD11D0}" type="sibTrans">
      <dgm:prSet/>
      <dgm:spPr/>
      <dgm:t>
        <a:bodyPr/>
        <a:lstStyle/>
        <a:p>
          <a:endParaRPr lang="zh-CN" altLang="en-US"/>
        </a:p>
      </dgm:t>
    </dgm:pt>
    <dgm:pt modelId="{3DD2F4B2-441B-4DEE-B42E-3C144F8C4FFB}">
      <dgm:prSet phldrT="[文本]" custT="1"/>
      <dgm:spPr/>
      <dgm:t>
        <a:bodyPr/>
        <a:lstStyle/>
        <a:p>
          <a:r>
            <a:rPr lang="zh-CN" altLang="en-US" sz="2800" dirty="0" smtClean="0"/>
            <a:t>数据：</a:t>
          </a:r>
          <a:r>
            <a:rPr lang="en-US" altLang="zh-CN" sz="2800" dirty="0" smtClean="0"/>
            <a:t/>
          </a:r>
          <a:br>
            <a:rPr lang="en-US" altLang="zh-CN" sz="2800" dirty="0" smtClean="0"/>
          </a:br>
          <a:r>
            <a:rPr lang="zh-CN" altLang="en-US" sz="2800" dirty="0" smtClean="0"/>
            <a:t>高分辨率；多源数据结合；提高数据质量（辐射校正</a:t>
          </a:r>
          <a:r>
            <a:rPr lang="en-US" altLang="zh-CN" sz="2800" dirty="0" smtClean="0"/>
            <a:t>&amp;</a:t>
          </a:r>
          <a:r>
            <a:rPr lang="zh-CN" altLang="en-US" sz="2800" dirty="0" smtClean="0"/>
            <a:t>降低过饱和效应）</a:t>
          </a:r>
          <a:endParaRPr lang="en-US" altLang="zh-CN" sz="2800" dirty="0" smtClean="0"/>
        </a:p>
      </dgm:t>
    </dgm:pt>
    <dgm:pt modelId="{B6D33924-9003-4E1C-8D08-D0A2BCABA461}" cxnId="{DE377FDA-1CE5-4CC9-B43E-A37FDAAAD8DD}" type="parTrans">
      <dgm:prSet/>
      <dgm:spPr/>
      <dgm:t>
        <a:bodyPr/>
        <a:lstStyle/>
        <a:p>
          <a:endParaRPr lang="zh-CN" altLang="en-US"/>
        </a:p>
      </dgm:t>
    </dgm:pt>
    <dgm:pt modelId="{B1B0DF9B-873F-4B51-BB56-BA8C3F899407}" cxnId="{DE377FDA-1CE5-4CC9-B43E-A37FDAAAD8DD}" type="sibTrans">
      <dgm:prSet/>
      <dgm:spPr/>
      <dgm:t>
        <a:bodyPr/>
        <a:lstStyle/>
        <a:p>
          <a:endParaRPr lang="zh-CN" altLang="en-US"/>
        </a:p>
      </dgm:t>
    </dgm:pt>
    <dgm:pt modelId="{93ED0000-95D6-420B-A2CA-F5C49F03704F}">
      <dgm:prSet phldrT="[文本]" custT="1"/>
      <dgm:spPr/>
      <dgm:t>
        <a:bodyPr/>
        <a:lstStyle/>
        <a:p>
          <a:r>
            <a:rPr lang="zh-CN" altLang="en-US" sz="3600" dirty="0" smtClean="0"/>
            <a:t>遥感数据融合应用；</a:t>
          </a:r>
          <a:endParaRPr lang="en-US" altLang="zh-CN" sz="3600" dirty="0" smtClean="0"/>
        </a:p>
        <a:p>
          <a:r>
            <a:rPr lang="zh-CN" altLang="en-US" sz="3600" dirty="0" smtClean="0"/>
            <a:t>地面观测从无到有</a:t>
          </a:r>
          <a:endParaRPr lang="zh-CN" altLang="en-US" sz="3600" dirty="0"/>
        </a:p>
      </dgm:t>
    </dgm:pt>
    <dgm:pt modelId="{F0D0B1F3-ADD9-4EFD-A330-7F7B26E67CB9}" cxnId="{E0893797-B8F6-449E-897E-5B0CE5EFFD9A}" type="parTrans">
      <dgm:prSet/>
      <dgm:spPr/>
      <dgm:t>
        <a:bodyPr/>
        <a:lstStyle/>
        <a:p>
          <a:endParaRPr lang="zh-CN" altLang="en-US"/>
        </a:p>
      </dgm:t>
    </dgm:pt>
    <dgm:pt modelId="{90D7A855-F6E5-41EF-A7D4-BB01BD8046C2}" cxnId="{E0893797-B8F6-449E-897E-5B0CE5EFFD9A}" type="sibTrans">
      <dgm:prSet/>
      <dgm:spPr/>
      <dgm:t>
        <a:bodyPr/>
        <a:lstStyle/>
        <a:p>
          <a:endParaRPr lang="zh-CN" altLang="en-US"/>
        </a:p>
      </dgm:t>
    </dgm:pt>
    <dgm:pt modelId="{6969E06C-8BC9-4886-8FBD-20B4A8ED7E92}">
      <dgm:prSet phldrT="[文本]" custT="1"/>
      <dgm:spPr/>
      <dgm:t>
        <a:bodyPr/>
        <a:lstStyle/>
        <a:p>
          <a:r>
            <a:rPr lang="zh-CN" altLang="en-US" sz="3200" dirty="0" smtClean="0"/>
            <a:t>学科交叉：</a:t>
          </a:r>
          <a:endParaRPr lang="en-US" altLang="zh-CN" sz="3200" dirty="0" smtClean="0"/>
        </a:p>
        <a:p>
          <a:r>
            <a:rPr lang="zh-CN" altLang="en-US" sz="3200" dirty="0" smtClean="0"/>
            <a:t>应用在更多的领域</a:t>
          </a:r>
          <a:endParaRPr lang="zh-CN" altLang="en-US" sz="3200" dirty="0"/>
        </a:p>
      </dgm:t>
    </dgm:pt>
    <dgm:pt modelId="{63756B29-F26C-4F42-92A1-3E97CA14BE4E}" cxnId="{1F2CD935-C960-47BA-BD78-575225B28DFA}" type="parTrans">
      <dgm:prSet/>
      <dgm:spPr/>
      <dgm:t>
        <a:bodyPr/>
        <a:lstStyle/>
        <a:p>
          <a:endParaRPr lang="zh-CN" altLang="en-US"/>
        </a:p>
      </dgm:t>
    </dgm:pt>
    <dgm:pt modelId="{4F204D99-910A-4666-B7EC-9321F3204FAC}" cxnId="{1F2CD935-C960-47BA-BD78-575225B28DFA}" type="sibTrans">
      <dgm:prSet/>
      <dgm:spPr/>
      <dgm:t>
        <a:bodyPr/>
        <a:lstStyle/>
        <a:p>
          <a:endParaRPr lang="zh-CN" altLang="en-US"/>
        </a:p>
      </dgm:t>
    </dgm:pt>
    <dgm:pt modelId="{910E2D4F-9E30-4084-AB05-C882B3B38766}" type="pres">
      <dgm:prSet presAssocID="{46766EC2-7437-485F-85E8-AAA795709A4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486FC0A-D8FB-4B0B-9750-EDC979951A50}" type="pres">
      <dgm:prSet presAssocID="{F9D7DD20-1C02-4D4C-B0DD-3728A76817D7}" presName="roof" presStyleLbl="dkBgShp" presStyleIdx="0" presStyleCnt="2" custLinFactNeighborX="451" custLinFactNeighborY="-1558"/>
      <dgm:spPr/>
      <dgm:t>
        <a:bodyPr/>
        <a:lstStyle/>
        <a:p>
          <a:endParaRPr lang="zh-CN" altLang="en-US"/>
        </a:p>
      </dgm:t>
    </dgm:pt>
    <dgm:pt modelId="{25A5588D-4D1B-4BF3-A34B-622141835B8E}" type="pres">
      <dgm:prSet presAssocID="{F9D7DD20-1C02-4D4C-B0DD-3728A76817D7}" presName="pillars" presStyleCnt="0"/>
      <dgm:spPr/>
    </dgm:pt>
    <dgm:pt modelId="{7723BD3A-3C45-4B57-BA0E-8E0570D8B503}" type="pres">
      <dgm:prSet presAssocID="{F9D7DD20-1C02-4D4C-B0DD-3728A76817D7}" presName="pillar1" presStyleLbl="node1" presStyleIdx="0" presStyleCnt="3" custLinFactNeighborX="-435" custLinFactNeighborY="-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47F3E9-F63C-4A9B-833A-C37433E6F339}" type="pres">
      <dgm:prSet presAssocID="{93ED0000-95D6-420B-A2CA-F5C49F03704F}" presName="pillarX" presStyleLbl="node1" presStyleIdx="1" presStyleCnt="3" custLinFactNeighborX="-819" custLinFactNeighborY="-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8B4C19-C32E-45F3-851C-3FF0874AB0C1}" type="pres">
      <dgm:prSet presAssocID="{6969E06C-8BC9-4886-8FBD-20B4A8ED7E92}" presName="pillarX" presStyleLbl="node1" presStyleIdx="2" presStyleCnt="3" custLinFactNeighborX="-2163" custLinFactNeighborY="-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B17E01-FDAE-4F21-9AC4-D927A793E136}" type="pres">
      <dgm:prSet presAssocID="{F9D7DD20-1C02-4D4C-B0DD-3728A76817D7}" presName="base" presStyleLbl="dkBgShp" presStyleIdx="1" presStyleCnt="2" custFlipHor="1" custScaleX="847" custScaleY="919758" custLinFactY="-204700" custLinFactNeighborX="49635" custLinFactNeighborY="-300000"/>
      <dgm:spPr/>
    </dgm:pt>
  </dgm:ptLst>
  <dgm:cxnLst>
    <dgm:cxn modelId="{DE377FDA-1CE5-4CC9-B43E-A37FDAAAD8DD}" srcId="{F9D7DD20-1C02-4D4C-B0DD-3728A76817D7}" destId="{3DD2F4B2-441B-4DEE-B42E-3C144F8C4FFB}" srcOrd="0" destOrd="0" parTransId="{B6D33924-9003-4E1C-8D08-D0A2BCABA461}" sibTransId="{B1B0DF9B-873F-4B51-BB56-BA8C3F899407}"/>
    <dgm:cxn modelId="{F181327F-ECAF-45D9-9C92-076F7C0DB5FE}" type="presOf" srcId="{46766EC2-7437-485F-85E8-AAA795709A41}" destId="{910E2D4F-9E30-4084-AB05-C882B3B38766}" srcOrd="0" destOrd="0" presId="urn:microsoft.com/office/officeart/2005/8/layout/hList3"/>
    <dgm:cxn modelId="{2F537A24-43DB-4455-B6AE-95A94F48A07E}" type="presOf" srcId="{F9D7DD20-1C02-4D4C-B0DD-3728A76817D7}" destId="{F486FC0A-D8FB-4B0B-9750-EDC979951A50}" srcOrd="0" destOrd="0" presId="urn:microsoft.com/office/officeart/2005/8/layout/hList3"/>
    <dgm:cxn modelId="{E0893797-B8F6-449E-897E-5B0CE5EFFD9A}" srcId="{F9D7DD20-1C02-4D4C-B0DD-3728A76817D7}" destId="{93ED0000-95D6-420B-A2CA-F5C49F03704F}" srcOrd="1" destOrd="0" parTransId="{F0D0B1F3-ADD9-4EFD-A330-7F7B26E67CB9}" sibTransId="{90D7A855-F6E5-41EF-A7D4-BB01BD8046C2}"/>
    <dgm:cxn modelId="{4CD5B7AC-E2A7-418F-B8F3-08AFFEC4214F}" type="presOf" srcId="{3DD2F4B2-441B-4DEE-B42E-3C144F8C4FFB}" destId="{7723BD3A-3C45-4B57-BA0E-8E0570D8B503}" srcOrd="0" destOrd="0" presId="urn:microsoft.com/office/officeart/2005/8/layout/hList3"/>
    <dgm:cxn modelId="{F620A80D-9051-4D2B-921E-BA01DC573848}" type="presOf" srcId="{6969E06C-8BC9-4886-8FBD-20B4A8ED7E92}" destId="{068B4C19-C32E-45F3-851C-3FF0874AB0C1}" srcOrd="0" destOrd="0" presId="urn:microsoft.com/office/officeart/2005/8/layout/hList3"/>
    <dgm:cxn modelId="{1F2CD935-C960-47BA-BD78-575225B28DFA}" srcId="{F9D7DD20-1C02-4D4C-B0DD-3728A76817D7}" destId="{6969E06C-8BC9-4886-8FBD-20B4A8ED7E92}" srcOrd="2" destOrd="0" parTransId="{63756B29-F26C-4F42-92A1-3E97CA14BE4E}" sibTransId="{4F204D99-910A-4666-B7EC-9321F3204FAC}"/>
    <dgm:cxn modelId="{AA440B17-873C-47DF-9D26-9B4126AD11D0}" srcId="{46766EC2-7437-485F-85E8-AAA795709A41}" destId="{F9D7DD20-1C02-4D4C-B0DD-3728A76817D7}" srcOrd="0" destOrd="0" parTransId="{8A4220C6-9249-4EB3-891A-89D26032E855}" sibTransId="{649B8AE5-3252-4CE5-B5FB-140D381B8214}"/>
    <dgm:cxn modelId="{4092A7E0-D28E-4F77-B39B-42A366249975}" type="presOf" srcId="{93ED0000-95D6-420B-A2CA-F5C49F03704F}" destId="{2147F3E9-F63C-4A9B-833A-C37433E6F339}" srcOrd="0" destOrd="0" presId="urn:microsoft.com/office/officeart/2005/8/layout/hList3"/>
    <dgm:cxn modelId="{C9AB1FA6-B408-4C90-BE7E-3CB27B461096}" type="presParOf" srcId="{910E2D4F-9E30-4084-AB05-C882B3B38766}" destId="{F486FC0A-D8FB-4B0B-9750-EDC979951A50}" srcOrd="0" destOrd="0" presId="urn:microsoft.com/office/officeart/2005/8/layout/hList3"/>
    <dgm:cxn modelId="{D8AC8A1E-5D4A-4722-8C52-5002CBECC0D4}" type="presParOf" srcId="{910E2D4F-9E30-4084-AB05-C882B3B38766}" destId="{25A5588D-4D1B-4BF3-A34B-622141835B8E}" srcOrd="1" destOrd="0" presId="urn:microsoft.com/office/officeart/2005/8/layout/hList3"/>
    <dgm:cxn modelId="{F8496224-E42C-4B04-8A47-570252380E9E}" type="presParOf" srcId="{25A5588D-4D1B-4BF3-A34B-622141835B8E}" destId="{7723BD3A-3C45-4B57-BA0E-8E0570D8B503}" srcOrd="0" destOrd="0" presId="urn:microsoft.com/office/officeart/2005/8/layout/hList3"/>
    <dgm:cxn modelId="{FC53DB5A-EA7D-4C5F-9DBE-36A0C015D639}" type="presParOf" srcId="{25A5588D-4D1B-4BF3-A34B-622141835B8E}" destId="{2147F3E9-F63C-4A9B-833A-C37433E6F339}" srcOrd="1" destOrd="0" presId="urn:microsoft.com/office/officeart/2005/8/layout/hList3"/>
    <dgm:cxn modelId="{0BF593F0-B2EA-4CFA-99D7-21425BF728E4}" type="presParOf" srcId="{25A5588D-4D1B-4BF3-A34B-622141835B8E}" destId="{068B4C19-C32E-45F3-851C-3FF0874AB0C1}" srcOrd="2" destOrd="0" presId="urn:microsoft.com/office/officeart/2005/8/layout/hList3"/>
    <dgm:cxn modelId="{120FF002-5CD2-44B2-A815-46F2FF88B3CD}" type="presParOf" srcId="{910E2D4F-9E30-4084-AB05-C882B3B38766}" destId="{3FB17E01-FDAE-4F21-9AC4-D927A793E13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DFD1F-8C8D-4FCC-ADCF-6C43A8D7C490}">
      <dsp:nvSpPr>
        <dsp:cNvPr id="0" name=""/>
        <dsp:cNvSpPr/>
      </dsp:nvSpPr>
      <dsp:spPr>
        <a:xfrm rot="16200000">
          <a:off x="2058895" y="1188631"/>
          <a:ext cx="2797475" cy="170955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292100" rIns="262890" bIns="292100" numCol="1" spcCol="1270" anchor="t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/>
            <a:t>灯光</a:t>
          </a:r>
          <a:endParaRPr lang="zh-CN" altLang="en-US" sz="4600" kern="1200" dirty="0"/>
        </a:p>
      </dsp:txBody>
      <dsp:txXfrm rot="5400000">
        <a:off x="2686325" y="728139"/>
        <a:ext cx="1626084" cy="2630537"/>
      </dsp:txXfrm>
    </dsp:sp>
    <dsp:sp modelId="{51223BE8-E281-47A3-A912-1E952D073882}">
      <dsp:nvSpPr>
        <dsp:cNvPr id="0" name=""/>
        <dsp:cNvSpPr/>
      </dsp:nvSpPr>
      <dsp:spPr>
        <a:xfrm rot="5400000">
          <a:off x="4322802" y="1173021"/>
          <a:ext cx="2797475" cy="170955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890" tIns="292100" rIns="175260" bIns="292100" numCol="1" spcCol="1270" anchor="t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/>
            <a:t>人类活动</a:t>
          </a:r>
          <a:endParaRPr lang="zh-CN" altLang="en-US" sz="4600" kern="1200" dirty="0"/>
        </a:p>
      </dsp:txBody>
      <dsp:txXfrm rot="-5400000">
        <a:off x="4866763" y="712530"/>
        <a:ext cx="1626084" cy="2630537"/>
      </dsp:txXfrm>
    </dsp:sp>
    <dsp:sp modelId="{92D11107-3ACE-48DC-83EA-38FB0259FB35}">
      <dsp:nvSpPr>
        <dsp:cNvPr id="0" name=""/>
        <dsp:cNvSpPr/>
      </dsp:nvSpPr>
      <dsp:spPr>
        <a:xfrm>
          <a:off x="3186719" y="-793599"/>
          <a:ext cx="2625637" cy="287491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8249A-8AA6-4ABE-A41F-ED03A73F3A64}">
      <dsp:nvSpPr>
        <dsp:cNvPr id="0" name=""/>
        <dsp:cNvSpPr/>
      </dsp:nvSpPr>
      <dsp:spPr>
        <a:xfrm rot="10800000">
          <a:off x="3241425" y="2044971"/>
          <a:ext cx="2703773" cy="277953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CF2A0-06CB-480E-90CC-E477AE85A67F}">
      <dsp:nvSpPr>
        <dsp:cNvPr id="0" name=""/>
        <dsp:cNvSpPr/>
      </dsp:nvSpPr>
      <dsp:spPr>
        <a:xfrm>
          <a:off x="2842889" y="2421501"/>
          <a:ext cx="1981112" cy="1981112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应用范围</a:t>
          </a:r>
          <a:endParaRPr lang="zh-CN" altLang="en-US" sz="4500" kern="1200" dirty="0"/>
        </a:p>
      </dsp:txBody>
      <dsp:txXfrm>
        <a:off x="3133016" y="2711628"/>
        <a:ext cx="1400858" cy="1400858"/>
      </dsp:txXfrm>
    </dsp:sp>
    <dsp:sp modelId="{2D08F59B-9080-4324-A4EA-4BEBE238E66B}">
      <dsp:nvSpPr>
        <dsp:cNvPr id="0" name=""/>
        <dsp:cNvSpPr/>
      </dsp:nvSpPr>
      <dsp:spPr>
        <a:xfrm rot="10800000">
          <a:off x="830477" y="3129749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2A1BA-7801-4C6C-A274-4060EFF5A30E}">
      <dsp:nvSpPr>
        <dsp:cNvPr id="0" name=""/>
        <dsp:cNvSpPr/>
      </dsp:nvSpPr>
      <dsp:spPr>
        <a:xfrm>
          <a:off x="137088" y="2857346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国民生产总值</a:t>
          </a:r>
          <a:endParaRPr lang="zh-CN" altLang="en-US" sz="3100" kern="1200" dirty="0"/>
        </a:p>
      </dsp:txBody>
      <dsp:txXfrm>
        <a:off x="169582" y="2889840"/>
        <a:ext cx="1321790" cy="1044435"/>
      </dsp:txXfrm>
    </dsp:sp>
    <dsp:sp modelId="{5E5E261E-2CA7-445A-8F07-B2956EC2A7CF}">
      <dsp:nvSpPr>
        <dsp:cNvPr id="0" name=""/>
        <dsp:cNvSpPr/>
      </dsp:nvSpPr>
      <dsp:spPr>
        <a:xfrm rot="12960000">
          <a:off x="1222394" y="1923553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4A444-0107-40FD-81AF-0148F51E6DED}">
      <dsp:nvSpPr>
        <dsp:cNvPr id="0" name=""/>
        <dsp:cNvSpPr/>
      </dsp:nvSpPr>
      <dsp:spPr>
        <a:xfrm>
          <a:off x="710603" y="1092246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人口</a:t>
          </a:r>
          <a:endParaRPr lang="zh-CN" altLang="en-US" sz="3100" kern="1200" dirty="0"/>
        </a:p>
      </dsp:txBody>
      <dsp:txXfrm>
        <a:off x="743097" y="1124740"/>
        <a:ext cx="1321790" cy="1044435"/>
      </dsp:txXfrm>
    </dsp:sp>
    <dsp:sp modelId="{42DCBC01-3950-413D-A872-95A253796B05}">
      <dsp:nvSpPr>
        <dsp:cNvPr id="0" name=""/>
        <dsp:cNvSpPr/>
      </dsp:nvSpPr>
      <dsp:spPr>
        <a:xfrm rot="15120000">
          <a:off x="2248446" y="1178083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0800D-2B13-4B54-B101-5FC359504B99}">
      <dsp:nvSpPr>
        <dsp:cNvPr id="0" name=""/>
        <dsp:cNvSpPr/>
      </dsp:nvSpPr>
      <dsp:spPr>
        <a:xfrm>
          <a:off x="2212087" y="1354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电力消费</a:t>
          </a:r>
          <a:endParaRPr lang="zh-CN" altLang="en-US" sz="3100" kern="1200" dirty="0"/>
        </a:p>
      </dsp:txBody>
      <dsp:txXfrm>
        <a:off x="2244581" y="33848"/>
        <a:ext cx="1321790" cy="1044435"/>
      </dsp:txXfrm>
    </dsp:sp>
    <dsp:sp modelId="{64D85372-EF97-4F8D-8890-3CF526048060}">
      <dsp:nvSpPr>
        <dsp:cNvPr id="0" name=""/>
        <dsp:cNvSpPr/>
      </dsp:nvSpPr>
      <dsp:spPr>
        <a:xfrm rot="17280000">
          <a:off x="3516715" y="1178083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462A-2C56-4556-8422-2389D257C3C9}">
      <dsp:nvSpPr>
        <dsp:cNvPr id="0" name=""/>
        <dsp:cNvSpPr/>
      </dsp:nvSpPr>
      <dsp:spPr>
        <a:xfrm>
          <a:off x="4068024" y="1354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温室气体排放</a:t>
          </a:r>
          <a:endParaRPr lang="zh-CN" altLang="en-US" sz="3100" kern="1200" dirty="0"/>
        </a:p>
      </dsp:txBody>
      <dsp:txXfrm>
        <a:off x="4100518" y="33848"/>
        <a:ext cx="1321790" cy="1044435"/>
      </dsp:txXfrm>
    </dsp:sp>
    <dsp:sp modelId="{C7F7C76D-C4A4-4ACE-97AD-D6AD11C0D412}">
      <dsp:nvSpPr>
        <dsp:cNvPr id="0" name=""/>
        <dsp:cNvSpPr/>
      </dsp:nvSpPr>
      <dsp:spPr>
        <a:xfrm rot="19440000">
          <a:off x="4542767" y="1923553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3DDC5-E55C-4AF4-9D29-BFBB78E626BD}">
      <dsp:nvSpPr>
        <dsp:cNvPr id="0" name=""/>
        <dsp:cNvSpPr/>
      </dsp:nvSpPr>
      <dsp:spPr>
        <a:xfrm>
          <a:off x="5569508" y="1092246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贫困指数</a:t>
          </a:r>
          <a:endParaRPr lang="zh-CN" altLang="en-US" sz="3100" kern="1200" dirty="0"/>
        </a:p>
      </dsp:txBody>
      <dsp:txXfrm>
        <a:off x="5602002" y="1124740"/>
        <a:ext cx="1321790" cy="1044435"/>
      </dsp:txXfrm>
    </dsp:sp>
    <dsp:sp modelId="{36B47FDD-8BD1-4CB9-9C06-083E821EBEAE}">
      <dsp:nvSpPr>
        <dsp:cNvPr id="0" name=""/>
        <dsp:cNvSpPr/>
      </dsp:nvSpPr>
      <dsp:spPr>
        <a:xfrm>
          <a:off x="4934684" y="3129749"/>
          <a:ext cx="1901728" cy="5646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DA842-E2F5-430D-B0F4-3DF4B6EA5202}">
      <dsp:nvSpPr>
        <dsp:cNvPr id="0" name=""/>
        <dsp:cNvSpPr/>
      </dsp:nvSpPr>
      <dsp:spPr>
        <a:xfrm>
          <a:off x="6143023" y="2857346"/>
          <a:ext cx="1386778" cy="110942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基尼系数</a:t>
          </a:r>
          <a:endParaRPr lang="zh-CN" altLang="en-US" sz="3100" kern="1200" dirty="0"/>
        </a:p>
      </dsp:txBody>
      <dsp:txXfrm>
        <a:off x="6175517" y="2889840"/>
        <a:ext cx="1321790" cy="1044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6FC0A-D8FB-4B0B-9750-EDC979951A50}">
      <dsp:nvSpPr>
        <dsp:cNvPr id="0" name=""/>
        <dsp:cNvSpPr/>
      </dsp:nvSpPr>
      <dsp:spPr>
        <a:xfrm>
          <a:off x="0" y="-722731"/>
          <a:ext cx="7928810" cy="1627224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局限性</a:t>
          </a:r>
          <a:endParaRPr lang="zh-CN" altLang="en-US" sz="6500" kern="1200" dirty="0"/>
        </a:p>
      </dsp:txBody>
      <dsp:txXfrm>
        <a:off x="0" y="-722731"/>
        <a:ext cx="7928810" cy="1627224"/>
      </dsp:txXfrm>
    </dsp:sp>
    <dsp:sp modelId="{7723BD3A-3C45-4B57-BA0E-8E0570D8B503}">
      <dsp:nvSpPr>
        <dsp:cNvPr id="0" name=""/>
        <dsp:cNvSpPr/>
      </dsp:nvSpPr>
      <dsp:spPr>
        <a:xfrm>
          <a:off x="0" y="900262"/>
          <a:ext cx="2640355" cy="3417172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数据：</a:t>
          </a:r>
          <a:endParaRPr lang="en-US" altLang="zh-CN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辐射质量不足、</a:t>
          </a:r>
          <a:endParaRPr lang="en-US" altLang="zh-CN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空间分辨率较低</a:t>
          </a:r>
          <a:endParaRPr lang="zh-CN" altLang="en-US" sz="2800" kern="1200" dirty="0"/>
        </a:p>
      </dsp:txBody>
      <dsp:txXfrm>
        <a:off x="0" y="900262"/>
        <a:ext cx="2640355" cy="3417172"/>
      </dsp:txXfrm>
    </dsp:sp>
    <dsp:sp modelId="{2147F3E9-F63C-4A9B-833A-C37433E6F339}">
      <dsp:nvSpPr>
        <dsp:cNvPr id="0" name=""/>
        <dsp:cNvSpPr/>
      </dsp:nvSpPr>
      <dsp:spPr>
        <a:xfrm>
          <a:off x="2622602" y="888951"/>
          <a:ext cx="2640355" cy="3417172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区域差异</a:t>
          </a:r>
          <a:endParaRPr lang="zh-CN" altLang="en-US" sz="3600" kern="1200" dirty="0"/>
        </a:p>
      </dsp:txBody>
      <dsp:txXfrm>
        <a:off x="2622602" y="888951"/>
        <a:ext cx="2640355" cy="3417172"/>
      </dsp:txXfrm>
    </dsp:sp>
    <dsp:sp modelId="{068B4C19-C32E-45F3-851C-3FF0874AB0C1}">
      <dsp:nvSpPr>
        <dsp:cNvPr id="0" name=""/>
        <dsp:cNvSpPr/>
      </dsp:nvSpPr>
      <dsp:spPr>
        <a:xfrm>
          <a:off x="5227471" y="888951"/>
          <a:ext cx="2640355" cy="3417172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地面调查较少</a:t>
          </a:r>
          <a:endParaRPr lang="zh-CN" altLang="en-US" sz="3200" kern="1200" dirty="0"/>
        </a:p>
      </dsp:txBody>
      <dsp:txXfrm>
        <a:off x="5227471" y="888951"/>
        <a:ext cx="2640355" cy="3417172"/>
      </dsp:txXfrm>
    </dsp:sp>
    <dsp:sp modelId="{3FB17E01-FDAE-4F21-9AC4-D927A793E136}">
      <dsp:nvSpPr>
        <dsp:cNvPr id="0" name=""/>
        <dsp:cNvSpPr/>
      </dsp:nvSpPr>
      <dsp:spPr>
        <a:xfrm>
          <a:off x="7869343" y="927783"/>
          <a:ext cx="59466" cy="3317607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6FC0A-D8FB-4B0B-9750-EDC979951A50}">
      <dsp:nvSpPr>
        <dsp:cNvPr id="0" name=""/>
        <dsp:cNvSpPr/>
      </dsp:nvSpPr>
      <dsp:spPr>
        <a:xfrm>
          <a:off x="0" y="-738658"/>
          <a:ext cx="7997401" cy="1544690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发展趋势</a:t>
          </a:r>
          <a:endParaRPr lang="zh-CN" altLang="en-US" sz="6500" kern="1200" dirty="0"/>
        </a:p>
      </dsp:txBody>
      <dsp:txXfrm>
        <a:off x="0" y="-738658"/>
        <a:ext cx="7997401" cy="1544690"/>
      </dsp:txXfrm>
    </dsp:sp>
    <dsp:sp modelId="{7723BD3A-3C45-4B57-BA0E-8E0570D8B503}">
      <dsp:nvSpPr>
        <dsp:cNvPr id="0" name=""/>
        <dsp:cNvSpPr/>
      </dsp:nvSpPr>
      <dsp:spPr>
        <a:xfrm>
          <a:off x="0" y="802430"/>
          <a:ext cx="2663197" cy="3243849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数据：</a:t>
          </a:r>
          <a:r>
            <a:rPr lang="en-US" altLang="zh-CN" sz="2800" kern="1200" dirty="0" smtClean="0"/>
            <a:t/>
          </a:r>
          <a:br>
            <a:rPr lang="en-US" altLang="zh-CN" sz="2800" kern="1200" dirty="0" smtClean="0"/>
          </a:br>
          <a:r>
            <a:rPr lang="zh-CN" altLang="en-US" sz="2800" kern="1200" dirty="0" smtClean="0"/>
            <a:t>高分辨率；多源数据结合；提高数据质量（辐射校正</a:t>
          </a:r>
          <a:r>
            <a:rPr lang="en-US" altLang="zh-CN" sz="2800" kern="1200" dirty="0" smtClean="0"/>
            <a:t>&amp;</a:t>
          </a:r>
          <a:r>
            <a:rPr lang="zh-CN" altLang="en-US" sz="2800" kern="1200" dirty="0" smtClean="0"/>
            <a:t>降低过饱和效应）</a:t>
          </a:r>
          <a:endParaRPr lang="en-US" altLang="zh-CN" sz="2800" kern="1200" dirty="0" smtClean="0"/>
        </a:p>
      </dsp:txBody>
      <dsp:txXfrm>
        <a:off x="0" y="802430"/>
        <a:ext cx="2663197" cy="3243849"/>
      </dsp:txXfrm>
    </dsp:sp>
    <dsp:sp modelId="{2147F3E9-F63C-4A9B-833A-C37433E6F339}">
      <dsp:nvSpPr>
        <dsp:cNvPr id="0" name=""/>
        <dsp:cNvSpPr/>
      </dsp:nvSpPr>
      <dsp:spPr>
        <a:xfrm>
          <a:off x="2645290" y="802430"/>
          <a:ext cx="2663197" cy="3243849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遥感数据融合应用；</a:t>
          </a:r>
          <a:endParaRPr lang="en-US" altLang="zh-CN" sz="3600" kern="1200" dirty="0" smtClean="0"/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地面观测从无到有</a:t>
          </a:r>
          <a:endParaRPr lang="zh-CN" altLang="en-US" sz="3600" kern="1200" dirty="0"/>
        </a:p>
      </dsp:txBody>
      <dsp:txXfrm>
        <a:off x="2645290" y="802430"/>
        <a:ext cx="2663197" cy="3243849"/>
      </dsp:txXfrm>
    </dsp:sp>
    <dsp:sp modelId="{068B4C19-C32E-45F3-851C-3FF0874AB0C1}">
      <dsp:nvSpPr>
        <dsp:cNvPr id="0" name=""/>
        <dsp:cNvSpPr/>
      </dsp:nvSpPr>
      <dsp:spPr>
        <a:xfrm>
          <a:off x="5272694" y="802430"/>
          <a:ext cx="2663197" cy="3243849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学科交叉：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应用在更多的领域</a:t>
          </a:r>
          <a:endParaRPr lang="zh-CN" altLang="en-US" sz="3200" kern="1200" dirty="0"/>
        </a:p>
      </dsp:txBody>
      <dsp:txXfrm>
        <a:off x="5272694" y="802430"/>
        <a:ext cx="2663197" cy="3243849"/>
      </dsp:txXfrm>
    </dsp:sp>
    <dsp:sp modelId="{3FB17E01-FDAE-4F21-9AC4-D927A793E136}">
      <dsp:nvSpPr>
        <dsp:cNvPr id="0" name=""/>
        <dsp:cNvSpPr/>
      </dsp:nvSpPr>
      <dsp:spPr>
        <a:xfrm flipH="1">
          <a:off x="7929663" y="753484"/>
          <a:ext cx="67737" cy="3315063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parTxLTRAlign" val="l"/>
            <dgm:param type="txAnchorVert" val="t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type="round2SameRect" r:blip="" rot="270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type="round2SameRect" r:blip="" rot="270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ound2SameRect" r:blip="" rot="90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type="round2SameRect" r:blip="" rot="90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type="circularArrow" r:blip="" rot="180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6D874-B3D7-4401-BA44-90DB195CFA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0" y="646522"/>
            <a:ext cx="5264104" cy="59054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699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702300" y="2984500"/>
            <a:ext cx="6134100" cy="1132160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702300" y="2093072"/>
            <a:ext cx="6134100" cy="82788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702300" y="4122080"/>
            <a:ext cx="61341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flipH="1"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H="1">
            <a:off x="7152117" y="0"/>
            <a:ext cx="50398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7440149" y="2561596"/>
            <a:ext cx="1734808" cy="1734808"/>
            <a:chOff x="7440149" y="1928533"/>
            <a:chExt cx="1734808" cy="1734808"/>
          </a:xfrm>
        </p:grpSpPr>
        <p:sp>
          <p:nvSpPr>
            <p:cNvPr id="10" name="椭圆 9"/>
            <p:cNvSpPr/>
            <p:nvPr/>
          </p:nvSpPr>
          <p:spPr>
            <a:xfrm flipH="1">
              <a:off x="7440149" y="1928533"/>
              <a:ext cx="1734808" cy="17348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KSO_Shape"/>
            <p:cNvSpPr/>
            <p:nvPr/>
          </p:nvSpPr>
          <p:spPr bwMode="auto">
            <a:xfrm flipH="1">
              <a:off x="7712717" y="2428554"/>
              <a:ext cx="1115123" cy="765713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66" y="2002632"/>
            <a:ext cx="6320267" cy="2852737"/>
          </a:xfrm>
        </p:spPr>
        <p:txBody>
          <a:bodyPr anchor="ctr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343059" y="1246476"/>
            <a:ext cx="2385042" cy="2385042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椭圆 6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椭圆 7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椭圆 8"/>
          <p:cNvSpPr/>
          <p:nvPr/>
        </p:nvSpPr>
        <p:spPr>
          <a:xfrm>
            <a:off x="6511436" y="3573345"/>
            <a:ext cx="366369" cy="36636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椭圆 9"/>
          <p:cNvSpPr/>
          <p:nvPr/>
        </p:nvSpPr>
        <p:spPr>
          <a:xfrm>
            <a:off x="7137773" y="1772793"/>
            <a:ext cx="795559" cy="79555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椭圆 10"/>
          <p:cNvSpPr/>
          <p:nvPr/>
        </p:nvSpPr>
        <p:spPr>
          <a:xfrm>
            <a:off x="3587377" y="4499276"/>
            <a:ext cx="267453" cy="267453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椭圆 11"/>
          <p:cNvSpPr/>
          <p:nvPr/>
        </p:nvSpPr>
        <p:spPr>
          <a:xfrm>
            <a:off x="593050" y="5815435"/>
            <a:ext cx="350378" cy="350378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椭圆 12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椭圆 13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椭圆 14"/>
          <p:cNvSpPr/>
          <p:nvPr/>
        </p:nvSpPr>
        <p:spPr>
          <a:xfrm>
            <a:off x="4782532" y="4188623"/>
            <a:ext cx="1051486" cy="1051486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37773" y="4035805"/>
            <a:ext cx="4876800" cy="2224455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7" grpId="2" bldLvl="0" animBg="1"/>
      <p:bldP spid="8" grpId="0" bldLvl="0" animBg="1"/>
      <p:bldP spid="8" grpId="1" bldLvl="0" animBg="1"/>
      <p:bldP spid="8" grpId="2" bldLvl="0" animBg="1"/>
      <p:bldP spid="13" grpId="0" bldLvl="0" animBg="1"/>
      <p:bldP spid="13" grpId="1" bldLvl="0" animBg="1"/>
      <p:bldP spid="13" grpId="2" bldLvl="0" animBg="1"/>
      <p:bldP spid="14" grpId="0" bldLvl="0" animBg="1"/>
      <p:bldP spid="14" grpId="1" bldLvl="0" animBg="1"/>
      <p:bldP spid="14" grpId="2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2150068"/>
            <a:ext cx="56425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l" defTabSz="1218565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22.xml"/><Relationship Id="rId2" Type="http://schemas.openxmlformats.org/officeDocument/2006/relationships/image" Target="../media/image5.png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25.xml"/><Relationship Id="rId2" Type="http://schemas.openxmlformats.org/officeDocument/2006/relationships/image" Target="../media/image5.png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18.GIF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22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24.jpe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25.GIF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26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27.pn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28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7.xml"/><Relationship Id="rId12" Type="http://schemas.openxmlformats.org/officeDocument/2006/relationships/image" Target="../media/image4.jpeg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29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image" Target="../media/image30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31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image" Target="../media/image32.png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5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37.png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image" Target="../media/image38.png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39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9.xml"/><Relationship Id="rId2" Type="http://schemas.openxmlformats.org/officeDocument/2006/relationships/image" Target="../media/image5.png"/><Relationship Id="rId1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9.xml"/><Relationship Id="rId2" Type="http://schemas.openxmlformats.org/officeDocument/2006/relationships/image" Target="../media/image40.png"/><Relationship Id="rId1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image" Target="../media/image41.png"/><Relationship Id="rId1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2.xml"/><Relationship Id="rId2" Type="http://schemas.openxmlformats.org/officeDocument/2006/relationships/image" Target="../media/image42.png"/><Relationship Id="rId1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image" Target="../media/image43.png"/><Relationship Id="rId1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55.xml"/><Relationship Id="rId2" Type="http://schemas.openxmlformats.org/officeDocument/2006/relationships/image" Target="../media/image5.png"/><Relationship Id="rId1" Type="http://schemas.openxmlformats.org/officeDocument/2006/relationships/tags" Target="../tags/tag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4" Type="http://schemas.openxmlformats.org/officeDocument/2006/relationships/image" Target="../media/image4.jpe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7250" y="2921000"/>
            <a:ext cx="9951720" cy="1132205"/>
          </a:xfrm>
        </p:spPr>
        <p:txBody>
          <a:bodyPr>
            <a:normAutofit/>
          </a:bodyPr>
          <a:p>
            <a:r>
              <a:rPr lang="zh-CN" altLang="en-US" sz="4400"/>
              <a:t>灯光灰度值与社会经济参数估算</a:t>
            </a:r>
            <a:endParaRPr lang="zh-CN" altLang="en-US" sz="4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夜光遥感应用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75095" y="5140325"/>
            <a:ext cx="4754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组长：李钰敏</a:t>
            </a:r>
            <a:endParaRPr lang="zh-CN" altLang="en-US"/>
          </a:p>
          <a:p>
            <a:r>
              <a:rPr lang="zh-CN" altLang="en-US"/>
              <a:t>组员：胡佳琪，王蕤，杜萱，闫梦雪，黄世欣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</p:txBody>
      </p:sp>
      <p:pic>
        <p:nvPicPr>
          <p:cNvPr id="8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国民生产总值（</a:t>
            </a:r>
            <a:r>
              <a:rPr lang="en-US" altLang="zh-CN" dirty="0"/>
              <a:t>GDP</a:t>
            </a:r>
            <a:r>
              <a:rPr lang="zh-CN" altLang="en-US" dirty="0"/>
              <a:t>）估算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5" y="6171843"/>
            <a:ext cx="11809046" cy="1006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Figure 7. The scatter diagram of the regression variables in provincial regions and in county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050" dirty="0"/>
              <a:t>LIX,XU H M</a:t>
            </a:r>
            <a:r>
              <a:rPr lang="en-US" altLang="zh-CN" sz="1050" dirty="0" smtClean="0"/>
              <a:t>, CHENXL, et al</a:t>
            </a:r>
            <a:r>
              <a:rPr lang="zh-CN" altLang="en-US" sz="1050" dirty="0"/>
              <a:t>．</a:t>
            </a:r>
            <a:r>
              <a:rPr lang="en-US" altLang="zh-CN" sz="1050" dirty="0" smtClean="0"/>
              <a:t>Potential of NPP</a:t>
            </a:r>
            <a:r>
              <a:rPr lang="zh-CN" altLang="en-US" sz="1050" dirty="0"/>
              <a:t>Ｇ</a:t>
            </a:r>
            <a:r>
              <a:rPr lang="en-US" altLang="zh-CN" sz="1050" dirty="0" smtClean="0"/>
              <a:t>VIIRS Nighttime Light Imagery for Modeling the Regional Economy</a:t>
            </a:r>
            <a:r>
              <a:rPr lang="en-US" altLang="zh-CN" sz="1050" dirty="0"/>
              <a:t> </a:t>
            </a:r>
            <a:r>
              <a:rPr lang="en-US" altLang="zh-CN" sz="1050" dirty="0" smtClean="0"/>
              <a:t>Of China[J</a:t>
            </a:r>
            <a:r>
              <a:rPr lang="en-US" altLang="zh-CN" sz="1050" dirty="0"/>
              <a:t>]</a:t>
            </a:r>
            <a:r>
              <a:rPr lang="zh-CN" altLang="en-US" sz="1050" dirty="0"/>
              <a:t>．</a:t>
            </a:r>
            <a:r>
              <a:rPr lang="en-US" altLang="zh-CN" sz="1050" dirty="0" smtClean="0"/>
              <a:t>Remote Sensing,</a:t>
            </a:r>
            <a:r>
              <a:rPr lang="zh-CN" altLang="en-US" sz="1050" dirty="0"/>
              <a:t>２０１３</a:t>
            </a:r>
            <a:r>
              <a:rPr lang="en-US" altLang="zh-CN" sz="1050" dirty="0"/>
              <a:t>,</a:t>
            </a:r>
            <a:r>
              <a:rPr lang="zh-CN" altLang="en-US" sz="1050" dirty="0"/>
              <a:t>５</a:t>
            </a:r>
            <a:r>
              <a:rPr lang="en-US" altLang="zh-CN" sz="1050" dirty="0"/>
              <a:t>(</a:t>
            </a:r>
            <a:r>
              <a:rPr lang="zh-CN" altLang="en-US" sz="1050" dirty="0"/>
              <a:t>６</a:t>
            </a:r>
            <a:r>
              <a:rPr lang="en-US" altLang="zh-CN" sz="1050" dirty="0"/>
              <a:t>):</a:t>
            </a:r>
            <a:r>
              <a:rPr lang="zh-CN" altLang="en-US" sz="1050" dirty="0"/>
              <a:t>３０５７Ｇ</a:t>
            </a:r>
            <a:r>
              <a:rPr lang="zh-CN" altLang="en-US" sz="1050" dirty="0" smtClean="0"/>
              <a:t>３０８１．</a:t>
            </a:r>
            <a:r>
              <a:rPr lang="en-US" altLang="zh-CN" sz="1050" dirty="0" smtClean="0"/>
              <a:t> </a:t>
            </a:r>
            <a:endParaRPr lang="en-US" altLang="zh-CN" sz="105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57" y="1653528"/>
            <a:ext cx="8108950" cy="116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57" y="2822171"/>
            <a:ext cx="8108950" cy="116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57" y="3906593"/>
            <a:ext cx="8153475" cy="117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58" y="5081653"/>
            <a:ext cx="8153475" cy="117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人口估算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983" y="2071077"/>
            <a:ext cx="7037607" cy="375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5816" y="6156499"/>
            <a:ext cx="1076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GAO Yi</a:t>
            </a:r>
            <a:r>
              <a:rPr lang="en-US" altLang="zh-CN" sz="1000" dirty="0" smtClean="0"/>
              <a:t>, WANG </a:t>
            </a:r>
            <a:r>
              <a:rPr lang="en-US" altLang="zh-CN" sz="1000" dirty="0"/>
              <a:t>Hui</a:t>
            </a:r>
            <a:r>
              <a:rPr lang="en-US" altLang="zh-CN" sz="1000" dirty="0" smtClean="0"/>
              <a:t>, </a:t>
            </a:r>
            <a:r>
              <a:rPr lang="en-US" altLang="zh-CN" sz="1000" dirty="0" err="1" smtClean="0"/>
              <a:t>WANGPeitao,etal</a:t>
            </a:r>
            <a:r>
              <a:rPr lang="zh-CN" altLang="en-US" sz="1000" dirty="0"/>
              <a:t>．</a:t>
            </a:r>
            <a:r>
              <a:rPr lang="en-US" altLang="zh-CN" sz="1000" dirty="0" smtClean="0"/>
              <a:t>Population Spatial Processing for Chinese Coastal Zones Based on</a:t>
            </a:r>
            <a:r>
              <a:rPr lang="en-US" altLang="zh-CN" sz="1000" dirty="0"/>
              <a:t> </a:t>
            </a:r>
            <a:r>
              <a:rPr lang="en-US" altLang="zh-CN" sz="1000" dirty="0" err="1" smtClean="0"/>
              <a:t>Censusand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Multiple Night Light Data[J]</a:t>
            </a:r>
            <a:r>
              <a:rPr lang="zh-CN" altLang="en-US" sz="1000" dirty="0"/>
              <a:t>．</a:t>
            </a:r>
            <a:r>
              <a:rPr lang="en-US" altLang="zh-CN" sz="1000" dirty="0" smtClean="0"/>
              <a:t>Resources Science,</a:t>
            </a:r>
            <a:r>
              <a:rPr lang="zh-CN" altLang="en-US" sz="1000" dirty="0"/>
              <a:t>２０１３</a:t>
            </a:r>
            <a:r>
              <a:rPr lang="en-US" altLang="zh-CN" sz="1000" dirty="0"/>
              <a:t>,</a:t>
            </a:r>
            <a:r>
              <a:rPr lang="zh-CN" altLang="en-US" sz="1000" dirty="0"/>
              <a:t>３５</a:t>
            </a:r>
            <a:r>
              <a:rPr lang="en-US" altLang="zh-CN" sz="1000" dirty="0"/>
              <a:t>(</a:t>
            </a:r>
            <a:r>
              <a:rPr lang="zh-CN" altLang="en-US" sz="1000" dirty="0"/>
              <a:t>１２</a:t>
            </a:r>
            <a:r>
              <a:rPr lang="en-US" altLang="zh-CN" sz="1000" dirty="0"/>
              <a:t>):</a:t>
            </a:r>
            <a:r>
              <a:rPr lang="zh-CN" altLang="en-US" sz="1000" dirty="0"/>
              <a:t>２５１７Ｇ２５２３．</a:t>
            </a:r>
            <a:r>
              <a:rPr lang="en-US" altLang="zh-CN" sz="1000" dirty="0"/>
              <a:t>(</a:t>
            </a:r>
            <a:r>
              <a:rPr lang="zh-CN" altLang="en-US" sz="1000" dirty="0"/>
              <a:t>高义</a:t>
            </a:r>
            <a:r>
              <a:rPr lang="en-US" altLang="zh-CN" sz="1000" dirty="0"/>
              <a:t>,</a:t>
            </a:r>
            <a:r>
              <a:rPr lang="zh-CN" altLang="en-US" sz="1000" dirty="0"/>
              <a:t>王辉</a:t>
            </a:r>
            <a:r>
              <a:rPr lang="en-US" altLang="zh-CN" sz="1000" dirty="0"/>
              <a:t>,</a:t>
            </a:r>
            <a:r>
              <a:rPr lang="zh-CN" altLang="en-US" sz="1000" dirty="0"/>
              <a:t>王培涛</a:t>
            </a:r>
            <a:r>
              <a:rPr lang="en-US" altLang="zh-CN" sz="1000" dirty="0" smtClean="0"/>
              <a:t>, </a:t>
            </a:r>
            <a:r>
              <a:rPr lang="zh-CN" altLang="en-US" sz="1000" dirty="0" smtClean="0"/>
              <a:t>等</a:t>
            </a:r>
            <a:r>
              <a:rPr lang="zh-CN" altLang="en-US" sz="1000" dirty="0"/>
              <a:t>．基于人口普查与多源夜间灯光数据的海岸带人口</a:t>
            </a:r>
            <a:r>
              <a:rPr lang="zh-CN" altLang="en-US" sz="1000" dirty="0" smtClean="0"/>
              <a:t>空间 化</a:t>
            </a:r>
            <a:r>
              <a:rPr lang="zh-CN" altLang="en-US" sz="1000" dirty="0"/>
              <a:t>分析</a:t>
            </a:r>
            <a:r>
              <a:rPr lang="en-US" altLang="zh-CN" sz="1000" dirty="0"/>
              <a:t>[J]</a:t>
            </a:r>
            <a:r>
              <a:rPr lang="zh-CN" altLang="en-US" sz="1000" dirty="0"/>
              <a:t>．资源科学</a:t>
            </a:r>
            <a:r>
              <a:rPr lang="en-US" altLang="zh-CN" sz="1000" dirty="0"/>
              <a:t>,</a:t>
            </a:r>
            <a:r>
              <a:rPr lang="zh-CN" altLang="en-US" sz="1000" dirty="0"/>
              <a:t>２０１３</a:t>
            </a:r>
            <a:r>
              <a:rPr lang="en-US" altLang="zh-CN" sz="1000" dirty="0"/>
              <a:t>,</a:t>
            </a:r>
            <a:r>
              <a:rPr lang="zh-CN" altLang="en-US" sz="1000" dirty="0"/>
              <a:t>３５</a:t>
            </a:r>
            <a:r>
              <a:rPr lang="en-US" altLang="zh-CN" sz="1000" dirty="0"/>
              <a:t>(</a:t>
            </a:r>
            <a:r>
              <a:rPr lang="zh-CN" altLang="en-US" sz="1000" dirty="0"/>
              <a:t>１２</a:t>
            </a:r>
            <a:r>
              <a:rPr lang="en-US" altLang="zh-CN" sz="1000" dirty="0"/>
              <a:t>):</a:t>
            </a:r>
            <a:r>
              <a:rPr lang="zh-CN" altLang="en-US" sz="1000" dirty="0"/>
              <a:t>２５１７Ｇ２５２３．</a:t>
            </a:r>
            <a:endParaRPr lang="zh-CN" altLang="en-US" sz="1000" dirty="0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展望</a:t>
            </a:r>
            <a:endParaRPr lang="zh-CN" altLang="en-US" dirty="0"/>
          </a:p>
        </p:txBody>
      </p:sp>
      <p:graphicFrame>
        <p:nvGraphicFramePr>
          <p:cNvPr id="9" name="图示 8"/>
          <p:cNvGraphicFramePr/>
          <p:nvPr/>
        </p:nvGraphicFramePr>
        <p:xfrm>
          <a:off x="1694180" y="2044065"/>
          <a:ext cx="8104505" cy="5722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展望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1287780" y="1756410"/>
          <a:ext cx="9457055" cy="613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内容占位符 3"/>
          <p:cNvSpPr/>
          <p:nvPr>
            <p:ph idx="1"/>
          </p:nvPr>
        </p:nvSpPr>
        <p:spPr>
          <a:xfrm>
            <a:off x="1287780" y="2156460"/>
            <a:ext cx="10066020" cy="4020820"/>
          </a:xfrm>
        </p:spPr>
        <p:txBody>
          <a:bodyPr/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7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/>
              <a:t>研究方法</a:t>
            </a:r>
            <a:endParaRPr lang="zh-CN" altLang="en-US" smtClean="0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0320" y="4569460"/>
            <a:ext cx="7121525" cy="8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 descr="D{7I]]U5$4X3RSFEF_59J`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45" y="1583055"/>
            <a:ext cx="5041900" cy="2986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研究方法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6"/>
                </a:solidFill>
                <a:sym typeface="+mn-ea"/>
              </a:rPr>
              <a:t>皮尔逊相关系数（Pearson Correlation Coefficient）</a:t>
            </a:r>
            <a:endParaRPr lang="zh-CN" altLang="en-US">
              <a:solidFill>
                <a:schemeClr val="accent6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1800"/>
              <a:t>PCC </a:t>
            </a:r>
            <a:r>
              <a:rPr lang="zh-CN" altLang="en-US" sz="1800"/>
              <a:t>is a measure of the linear correlation between two variables X and Y. It has a value between +1 and −1, where 1 is total positive linear correlation, 0 is no linear correlation, and −1 is total negative linear correlation.</a:t>
            </a:r>
            <a:r>
              <a:rPr lang="en-US" altLang="zh-CN" sz="1800"/>
              <a:t>(Stigler, Stephen M. 1989)</a:t>
            </a:r>
            <a:endParaRPr lang="en-US" altLang="zh-CN" sz="1800"/>
          </a:p>
        </p:txBody>
      </p:sp>
      <p:pic>
        <p:nvPicPr>
          <p:cNvPr id="5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{JHZJV(}WS$K]~0V5NN72H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3700"/>
            <a:ext cx="5036820" cy="2346325"/>
          </a:xfrm>
          <a:prstGeom prst="rect">
            <a:avLst/>
          </a:prstGeom>
        </p:spPr>
      </p:pic>
      <p:pic>
        <p:nvPicPr>
          <p:cNvPr id="7" name="图片 6" descr="B9N45$T_TZTWFD8TAK$8V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6290"/>
            <a:ext cx="3840480" cy="660400"/>
          </a:xfrm>
          <a:prstGeom prst="rect">
            <a:avLst/>
          </a:prstGeom>
        </p:spPr>
      </p:pic>
      <p:pic>
        <p:nvPicPr>
          <p:cNvPr id="11" name="图片 10" descr="62MYV1[]385ERI@JZXD]XM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6290"/>
            <a:ext cx="6205220" cy="3378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全国及地区分析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0320" y="4569460"/>
            <a:ext cx="7121525" cy="8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 descr="D{7I]]U5$4X3RSFEF_59J`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45" y="1583055"/>
            <a:ext cx="5041900" cy="2986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社会经济参数估算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02255" y="1840865"/>
            <a:ext cx="8269605" cy="4295775"/>
          </a:xfrm>
        </p:spPr>
        <p:txBody>
          <a:bodyPr/>
          <a:p>
            <a:r>
              <a:rPr lang="zh-CN" altLang="en-US">
                <a:sym typeface="+mn-ea"/>
              </a:rPr>
              <a:t>全国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各地区：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华北、华东、东北、华中、华南、西南、西北等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重点区域：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京津冀、长三角、珠三角、西北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035" y="2422525"/>
            <a:ext cx="1485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经济</a:t>
            </a:r>
            <a:endParaRPr lang="zh-CN" altLang="en-US" sz="4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035" y="4065905"/>
            <a:ext cx="1536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人口</a:t>
            </a:r>
            <a:endParaRPr lang="zh-CN" altLang="en-US" sz="44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chin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1784985"/>
            <a:ext cx="8435975" cy="6463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国内生产总值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6ZOTM7FN[W$N2KMMP)7Z$G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2462530"/>
            <a:ext cx="7313930" cy="40455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61125" y="3016885"/>
            <a:ext cx="1661795" cy="727075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5685" y="2462530"/>
            <a:ext cx="3383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国内生产总值(GDP) ： </a:t>
            </a:r>
            <a:endParaRPr lang="zh-CN" altLang="en-US" b="1"/>
          </a:p>
          <a:p>
            <a:pPr algn="l"/>
            <a:r>
              <a:rPr lang="zh-CN" altLang="en-US"/>
              <a:t>指按市场价格计算的一个国家</a:t>
            </a:r>
            <a:endParaRPr lang="zh-CN" altLang="en-US"/>
          </a:p>
          <a:p>
            <a:pPr algn="l"/>
            <a:r>
              <a:rPr lang="zh-CN" altLang="en-US"/>
              <a:t>（或地区）所有常住单位在一</a:t>
            </a:r>
            <a:endParaRPr lang="zh-CN" altLang="en-US"/>
          </a:p>
          <a:p>
            <a:pPr algn="l"/>
            <a:r>
              <a:rPr lang="zh-CN" altLang="en-US"/>
              <a:t>定时期内生产活动的最终成果。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3430" y="-30480"/>
            <a:ext cx="10515600" cy="1325563"/>
          </a:xfrm>
        </p:spPr>
        <p:txBody>
          <a:bodyPr/>
          <a:p>
            <a:r>
              <a:rPr lang="zh-CN" altLang="en-US"/>
              <a:t>组员分工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李钰敏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：荧光数据批量处理代码编写及处理，</a:t>
            </a:r>
            <a:r>
              <a:rPr lang="en-US" altLang="zh-CN">
                <a:latin typeface="Times New Roman" panose="02020603050405020304" charset="0"/>
                <a:ea typeface="楷体" panose="02010609060101010101" charset="-122"/>
              </a:rPr>
              <a:t>PPT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整合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王    蕤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：全国重点区域荧光数据统计及分析，年份动图制作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黄世欣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：全国分区域荧光数据统计及分析，年份动图制作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胡佳琪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：产业值及个产业占比情况数据统计及分析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闫梦雪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：全国及各区域人口数据统计及分析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楷体" panose="02010609060101010101" charset="-122"/>
              </a:rPr>
              <a:t>杜    萱</a:t>
            </a:r>
            <a:r>
              <a:rPr lang="zh-CN" altLang="en-US">
                <a:latin typeface="Times New Roman" panose="02020603050405020304" charset="0"/>
                <a:ea typeface="楷体" panose="02010609060101010101" charset="-122"/>
              </a:rPr>
              <a:t>：研究背景及文献综述总结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8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各产业增加值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N2O$I(Y`{~D%KY2A4R$2Z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260600"/>
            <a:ext cx="7668895" cy="44196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86550" y="2427605"/>
            <a:ext cx="1889125" cy="1437005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8442960" y="1908810"/>
            <a:ext cx="366649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l"/>
            <a:r>
              <a:rPr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第一产业：</a:t>
            </a:r>
            <a:endParaRPr lang="zh-CN" altLang="en-US" sz="1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en-US" sz="16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农、林、牧、渔业</a:t>
            </a:r>
            <a:endParaRPr lang="zh-CN" altLang="en-US" sz="16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endParaRPr lang="zh-CN" altLang="en-US" sz="16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第二产业：</a:t>
            </a:r>
            <a:endParaRPr lang="zh-CN" altLang="en-US" sz="1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en-US" sz="16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是指采矿业，制造业，建筑业</a:t>
            </a:r>
            <a:endParaRPr lang="zh-CN" altLang="en-US" sz="16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en-US" sz="16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   </a:t>
            </a:r>
            <a:r>
              <a:rPr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第三产业即服务业：</a:t>
            </a:r>
            <a:endParaRPr lang="zh-CN" altLang="en-US" sz="1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l"/>
            <a:r>
              <a:rPr lang="zh-CN" altLang="en-US" sz="16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除第一产业、第二产业以外的其他</a:t>
            </a:r>
            <a:endParaRPr lang="zh-CN" altLang="en-US" sz="1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各产业增加值占比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~$`TK9VI$NGR%7UT)YZSBJ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2273935"/>
            <a:ext cx="7656195" cy="44094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82410" y="2710815"/>
            <a:ext cx="1928495" cy="153289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人口总量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ZR3CRPTJXPEI5ZB@4~`CJ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" y="2297430"/>
            <a:ext cx="6922135" cy="43624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0565" y="3509645"/>
            <a:ext cx="1816100" cy="669925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人口密度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][6@R(`~Y}NAA2TVM295E5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2263775"/>
            <a:ext cx="6779895" cy="45618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15990" y="3210560"/>
            <a:ext cx="1580515" cy="629285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全国整体分析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经济与人口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人均消费水平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~EE@TFHP6M65VIMKM](QEV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403475"/>
            <a:ext cx="7962265" cy="40690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51955" y="3154045"/>
            <a:ext cx="1854835" cy="75946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华北地区：北京，天津，河北，山西，内蒙古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华东地区：上海，江苏，浙江，山东，安徽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东北地区：辽宁，吉林，黑龙江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华中地区：湖北，湖南，河南，江西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华南地区：广东，广西，海南，福建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西南地区：四川，重庆，贵州，云南，西藏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西北地区：陕西，甘肃，新疆，青海，宁夏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港澳台地区：香港，澳门，台湾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6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6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9370" y="60934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长三角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0290" y="33629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京津冀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28300" y="21761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西北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77785" y="63830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广东省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 descr="QQ图片201711211853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" y="1748155"/>
            <a:ext cx="7232650" cy="5541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20215" y="3131820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西北地区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0290" y="5594350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港澳台地区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5990" y="5005070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华南地区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8020" y="4234815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西南地区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45990" y="4396105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华中地区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04965" y="2237740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东北地区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60290" y="2929890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华北地区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86170" y="4150995"/>
            <a:ext cx="690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华东地区</a:t>
            </a:r>
            <a:endParaRPr lang="zh-CN" altLang="en-US" sz="1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国内生产总值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T{9670CC}9YHZCIF4$TTV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04415"/>
            <a:ext cx="8158480" cy="4461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第一产业增加值</a:t>
            </a:r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BM~08DVTF@4DPAOL6XXSU)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2317750"/>
            <a:ext cx="8025130" cy="4337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第二产业增加值</a:t>
            </a:r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13FPR26`UY)CV{U9P3LPH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890"/>
            <a:ext cx="7928610" cy="4462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838200" y="1068282"/>
            <a:ext cx="10515600" cy="66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目录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3222892" y="2796607"/>
            <a:ext cx="866747" cy="86674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02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5527163" y="2796607"/>
            <a:ext cx="866747" cy="86674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03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918622" y="2796607"/>
            <a:ext cx="866747" cy="86674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01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290976" y="3803894"/>
            <a:ext cx="2123690" cy="111315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>
              <a:defRPr sz="28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ea typeface="+mn-ea"/>
              </a:rPr>
              <a:t>文献综述</a:t>
            </a:r>
            <a:r>
              <a:rPr lang="en-US" altLang="zh-CN" sz="2400" dirty="0">
                <a:solidFill>
                  <a:schemeClr val="tx1"/>
                </a:solidFill>
                <a:ea typeface="+mn-ea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ea typeface="+mn-ea"/>
              </a:rPr>
              <a:t>背景概述</a:t>
            </a:r>
            <a:endParaRPr lang="zh-CN" altLang="en-US" sz="24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898968" y="3803896"/>
            <a:ext cx="2123690" cy="1113157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 algn="ctr">
              <a:defRPr sz="24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</a:rPr>
              <a:t>全国及地区分析</a:t>
            </a:r>
            <a:endParaRPr lang="zh-CN" altLang="en-US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2594972" y="3803896"/>
            <a:ext cx="2123690" cy="1113157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 algn="ctr">
              <a:defRPr sz="24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</a:rPr>
              <a:t>研究方法</a:t>
            </a:r>
            <a:endParaRPr lang="zh-CN" altLang="en-US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7841129" y="2796607"/>
            <a:ext cx="866747" cy="86674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04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212658" y="3803894"/>
            <a:ext cx="2123690" cy="1113159"/>
          </a:xfrm>
          <a:prstGeom prst="rect">
            <a:avLst/>
          </a:prstGeom>
        </p:spPr>
        <p:txBody>
          <a:bodyPr wrap="square" lIns="90000" tIns="46800" rIns="90000" bIns="46800">
            <a:normAutofit lnSpcReduction="20000"/>
          </a:bodyPr>
          <a:lstStyle>
            <a:defPPr>
              <a:defRPr lang="zh-CN"/>
            </a:defPPr>
            <a:lvl1pPr lvl="0" algn="ctr">
              <a:defRPr sz="24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</a:rPr>
              <a:t>总结</a:t>
            </a:r>
            <a:endParaRPr lang="zh-CN" altLang="en-US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>
            <a:off x="9965188" y="2796607"/>
            <a:ext cx="866747" cy="86674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05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9336716" y="3803894"/>
            <a:ext cx="2123690" cy="1113159"/>
          </a:xfrm>
          <a:prstGeom prst="rect">
            <a:avLst/>
          </a:prstGeom>
        </p:spPr>
        <p:txBody>
          <a:bodyPr wrap="square" lIns="90000" tIns="46800" rIns="90000" bIns="46800">
            <a:normAutofit lnSpcReduction="20000"/>
          </a:bodyPr>
          <a:lstStyle>
            <a:defPPr>
              <a:defRPr lang="zh-CN"/>
            </a:defPPr>
            <a:lvl1pPr lvl="0" algn="ctr">
              <a:defRPr sz="24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ea typeface="+mn-ea"/>
              </a:rPr>
              <a:t>reference</a:t>
            </a:r>
            <a:endParaRPr lang="en-US" altLang="zh-CN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2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第三产业增加值</a:t>
            </a:r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DIXVXX3[2EE)ORC$]%~8]U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2327275"/>
            <a:ext cx="7792085" cy="4316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T{9670CC}9YHZCIF4$TT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" y="1259840"/>
            <a:ext cx="7482205" cy="4461510"/>
          </a:xfrm>
          <a:prstGeom prst="rect">
            <a:avLst/>
          </a:prstGeom>
        </p:spPr>
      </p:pic>
      <p:pic>
        <p:nvPicPr>
          <p:cNvPr id="4" name="内容占位符 3" descr="BM~08DVTF@4DPAOL6XXSU)H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555" y="209550"/>
            <a:ext cx="6038850" cy="3263265"/>
          </a:xfrm>
          <a:prstGeom prst="rect">
            <a:avLst/>
          </a:prstGeom>
        </p:spPr>
      </p:pic>
      <p:pic>
        <p:nvPicPr>
          <p:cNvPr id="7" name="图片 6" descr="13FPR26`UY)CV{U9P3LPHP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1914525"/>
            <a:ext cx="6038850" cy="3399155"/>
          </a:xfrm>
          <a:prstGeom prst="rect">
            <a:avLst/>
          </a:prstGeom>
        </p:spPr>
      </p:pic>
      <p:pic>
        <p:nvPicPr>
          <p:cNvPr id="5" name="图片 4" descr="DIXVXX3[2EE)ORC$]%~8]U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55" y="3472815"/>
            <a:ext cx="6079490" cy="33674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人口总量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6U%N79YIAY{]4CJ~GINRT2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2327275"/>
            <a:ext cx="6962775" cy="4333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人口密度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" y="2283460"/>
            <a:ext cx="7479665" cy="4422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全国地区性分析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经济与人口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居民消费水平</a:t>
            </a:r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XB`KGUFNBQIASXPO(O8T`V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" y="2301240"/>
            <a:ext cx="7481570" cy="4354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6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珠三角：广东省，（澳门，香港） 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长三角：上海，浙江，江苏 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京津冀：北京，天津，河北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6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6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6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csj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" y="2802890"/>
            <a:ext cx="3020695" cy="3658870"/>
          </a:xfrm>
          <a:prstGeom prst="rect">
            <a:avLst/>
          </a:prstGeom>
        </p:spPr>
      </p:pic>
      <p:pic>
        <p:nvPicPr>
          <p:cNvPr id="5" name="图片 4" descr="JJJ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776095"/>
            <a:ext cx="3340735" cy="3436620"/>
          </a:xfrm>
          <a:prstGeom prst="rect">
            <a:avLst/>
          </a:prstGeom>
        </p:spPr>
      </p:pic>
      <p:pic>
        <p:nvPicPr>
          <p:cNvPr id="7" name="图片 6" descr="xibe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45" y="1825625"/>
            <a:ext cx="5044440" cy="2349500"/>
          </a:xfrm>
          <a:prstGeom prst="rect">
            <a:avLst/>
          </a:prstGeom>
        </p:spPr>
      </p:pic>
      <p:pic>
        <p:nvPicPr>
          <p:cNvPr id="8" name="图片 7" descr="zsj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70" y="4175125"/>
            <a:ext cx="3964305" cy="2749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370" y="60934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长三角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0290" y="33629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京津冀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28300" y="21761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西北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77785" y="63830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广东省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国内生产总值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348865"/>
            <a:ext cx="7533005" cy="4244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第一产业增加值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OLADB_XUGDXM9`F1YPYUA[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2343785"/>
            <a:ext cx="7221220" cy="4236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第二产业增加值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S{DQJB4Q~XNR_)3Z5KGLS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2303145"/>
            <a:ext cx="7446645" cy="4236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文献综述/背景概述</a:t>
            </a:r>
            <a:endParaRPr lang="en-US" altLang="zh-CN" smtClean="0"/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20320" y="4569460"/>
            <a:ext cx="7121525" cy="8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 descr="D{7I]]U5$4X3RSFEF_59J`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45" y="1583055"/>
            <a:ext cx="5041900" cy="2986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第三产业增加值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A2[XSQ[{QLWZ8~%9A%7TYN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2304415"/>
            <a:ext cx="7366635" cy="4171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" y="1244600"/>
            <a:ext cx="7073265" cy="3985260"/>
          </a:xfrm>
          <a:prstGeom prst="rect">
            <a:avLst/>
          </a:prstGeom>
        </p:spPr>
      </p:pic>
      <p:pic>
        <p:nvPicPr>
          <p:cNvPr id="7" name="图片 6" descr="OLADB_XUGDXM9`F1YPYUA[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15" y="147320"/>
            <a:ext cx="7028180" cy="4123690"/>
          </a:xfrm>
          <a:prstGeom prst="rect">
            <a:avLst/>
          </a:prstGeom>
        </p:spPr>
      </p:pic>
      <p:pic>
        <p:nvPicPr>
          <p:cNvPr id="5" name="图片 4" descr="S{DQJB4Q~XNR_)3Z5KGLSF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0" y="1503045"/>
            <a:ext cx="7083425" cy="4030345"/>
          </a:xfrm>
          <a:prstGeom prst="rect">
            <a:avLst/>
          </a:prstGeom>
        </p:spPr>
      </p:pic>
      <p:pic>
        <p:nvPicPr>
          <p:cNvPr id="6" name="图片 5" descr="A2[XSQ[{QLWZ8~%9A%7TYN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815" y="2764790"/>
            <a:ext cx="6875780" cy="3893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人口总量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316S6@~FFHKDPXJ@K[{I6@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7600"/>
            <a:ext cx="8583295" cy="4229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灯光灰度均值</a:t>
            </a:r>
            <a:r>
              <a:rPr lang="en-US" altLang="zh-CN"/>
              <a:t>/</a:t>
            </a:r>
            <a:r>
              <a:rPr lang="zh-CN" altLang="en-US"/>
              <a:t>人口密度</a:t>
            </a:r>
            <a:endParaRPr lang="zh-CN" altLang="en-US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%H[WCJ{7ZBR3@5BENEKWB~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360295"/>
            <a:ext cx="7806055" cy="4091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a typeface="+mn-ea"/>
                <a:sym typeface="+mn-ea"/>
              </a:rPr>
              <a:t>重点区域分析</a:t>
            </a:r>
            <a:r>
              <a:rPr lang="en-US" altLang="zh-CN" dirty="0">
                <a:ea typeface="+mn-ea"/>
                <a:sym typeface="+mn-ea"/>
              </a:rPr>
              <a:t>——</a:t>
            </a:r>
            <a:r>
              <a:rPr lang="zh-CN" altLang="en-US" dirty="0">
                <a:ea typeface="+mn-ea"/>
                <a:sym typeface="+mn-ea"/>
              </a:rPr>
              <a:t>经济与人口</a:t>
            </a:r>
            <a:endParaRPr lang="zh-CN" altLang="en-US" dirty="0">
              <a:ea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灯光灰度均值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居民消费水平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{O$H@`4IW8604%$T9]YR4L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" y="2333625"/>
            <a:ext cx="7697470" cy="4258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endParaRPr lang="zh-CN" altLang="en-US" smtClean="0"/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20320" y="4569460"/>
            <a:ext cx="7121525" cy="8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 descr="D{7I]]U5$4X3RSFEF_59J`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45" y="1583055"/>
            <a:ext cx="5041900" cy="2986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4425"/>
          </a:xfrm>
        </p:spPr>
        <p:txBody>
          <a:bodyPr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社会经济参数对于政府决策、科学研究具有 重要价值，由于受到传统统计调查方式的局限，社会经济参数的获取往往存在误差较大以及缺乏空间信息等缺点。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夜光遥感影像和人类活动存在较高的相关性，且具备时空连续、独立客观等优势。因此夜光遥感影像能够为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GDP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、人口等社会经济参数的估算提供重要依据。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就全国总体而言，国民经济总产值，三大产业增加值，人口数量，人口密度与灯光灰度值均值都具有较强的皮尔逊相关性，总体呈现正相关；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总体的相关性与区域的相关性存在一定的差异，大部分和总体趋势近似，但也存在特例如西北地区等；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经济增长较快的区域，灯光灰度值与社会经济参数的皮尔逊相关系数较明显，而发展较缓区域，皮尔逊相关性较弱；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ea typeface="+mn-ea"/>
                <a:sym typeface="+mn-ea"/>
              </a:rPr>
              <a:t>reference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latin typeface="Times New Roman" panose="02020603050405020304" charset="0"/>
              </a:rPr>
              <a:t>Elvidge, C. D., Baugh, K. E., Kihn, E. A., Kroehl, H. W., Davis, E. R., &amp; Davis, C. W. (1997). Relation between satellite observed visible-near infrared emissions, population, economic activity and electric power consumption. International Journal of Remote Sensing, 18(6), 1373-1379.</a:t>
            </a:r>
            <a:endParaRPr lang="en-US" altLang="zh-CN" sz="2000"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2000">
              <a:latin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</a:rPr>
              <a:t>Li, X., Xu, H., Chen, X., &amp; Li, C. (2013). Potential of NPP-VIIRS nighttime light imagery for modeling the regional economy of China. Remote Sensing, 5(6), 3057-3081.</a:t>
            </a:r>
            <a:endParaRPr lang="en-US" altLang="zh-CN" sz="2000"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2000">
              <a:latin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</a:rPr>
              <a:t>GAO, Y., &amp; WANG, H. (2013). Population SpatialProcessingfor Chinese CoastalZones Based on Censusand Multiple Night Light Data. Resources Science, 35(12), 2517G2523.</a:t>
            </a:r>
            <a:endParaRPr lang="en-US" altLang="zh-CN" sz="2000"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2000">
              <a:latin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</a:rPr>
              <a:t>数据来源：中华人民共和国国家统计局官网http://www.stats.gov.cn/</a:t>
            </a:r>
            <a:endParaRPr lang="en-US" altLang="zh-CN" sz="2000">
              <a:latin typeface="Times New Roman" panose="02020603050405020304" charset="0"/>
            </a:endParaRPr>
          </a:p>
        </p:txBody>
      </p:sp>
      <p:pic>
        <p:nvPicPr>
          <p:cNvPr id="4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Q&amp;A</a:t>
            </a:r>
            <a:endParaRPr lang="en-US" sz="80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                   ——</a:t>
            </a:r>
            <a:r>
              <a:rPr lang="zh-CN" altLang="en-US" sz="4400" dirty="0">
                <a:latin typeface="楷体" panose="02010609060101010101" charset="-122"/>
                <a:ea typeface="楷体" panose="02010609060101010101" charset="-122"/>
                <a:sym typeface="+mn-ea"/>
              </a:rPr>
              <a:t>谢谢聆听</a:t>
            </a:r>
            <a:endParaRPr lang="zh-CN" altLang="en-US" sz="4400" dirty="0">
              <a:latin typeface="+mn-lt"/>
              <a:ea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558800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背景概述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4429" y="5815379"/>
            <a:ext cx="6359769" cy="10426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 smtClean="0"/>
              <a:t>DMSP/OLS</a:t>
            </a:r>
            <a:endParaRPr lang="en-US" altLang="zh-CN" sz="4000" dirty="0"/>
          </a:p>
          <a:p>
            <a:endParaRPr lang="zh-CN" altLang="en-US" dirty="0"/>
          </a:p>
        </p:txBody>
      </p:sp>
      <p:pic>
        <p:nvPicPr>
          <p:cNvPr id="2050" name="Picture 2" descr="C:\Users\ADMINI~1.SUS\AppData\Local\Temp\101897462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3" y="2485292"/>
            <a:ext cx="5209660" cy="281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~1.SUS\AppData\Local\Temp\0_2337859_c8273b61136529b7e9e23b6e013669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3" y="2308591"/>
            <a:ext cx="56197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背景概述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Picture 2" descr="C:\Users\ADMINI~1.SUS\AppData\Local\Temp\ScreenCli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35" y="1779710"/>
            <a:ext cx="8602663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4087444" y="6161210"/>
            <a:ext cx="6359769" cy="1042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dirty="0" smtClean="0"/>
              <a:t>观测平台及数据</a:t>
            </a:r>
            <a:endParaRPr lang="en-US" altLang="zh-CN" sz="4000" dirty="0" smtClean="0"/>
          </a:p>
          <a:p>
            <a:endParaRPr lang="zh-CN" altLang="en-US" dirty="0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965200" y="1952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sym typeface="+mn-ea"/>
              </a:rPr>
              <a:t>背景概述</a:t>
            </a:r>
            <a:endParaRPr lang="zh-CN" altLang="en-US" dirty="0"/>
          </a:p>
        </p:txBody>
      </p:sp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示 8"/>
          <p:cNvGraphicFramePr/>
          <p:nvPr/>
        </p:nvGraphicFramePr>
        <p:xfrm>
          <a:off x="114007" y="1874176"/>
          <a:ext cx="7666891" cy="4403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960619" y="903812"/>
            <a:ext cx="3813908" cy="5946568"/>
            <a:chOff x="6143022" y="2777835"/>
            <a:chExt cx="2068897" cy="1188934"/>
          </a:xfrm>
          <a:solidFill>
            <a:schemeClr val="accent2">
              <a:lumMod val="9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6143022" y="2857346"/>
              <a:ext cx="2068897" cy="110942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4"/>
            <p:cNvSpPr/>
            <p:nvPr/>
          </p:nvSpPr>
          <p:spPr>
            <a:xfrm>
              <a:off x="6727102" y="2777835"/>
              <a:ext cx="972387" cy="2696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100" dirty="0" smtClean="0"/>
                <a:t>其他应用</a:t>
              </a:r>
              <a:endParaRPr lang="en-US" altLang="zh-CN" sz="3100" dirty="0" smtClean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123788" y="2012472"/>
            <a:ext cx="1629987" cy="700271"/>
            <a:chOff x="6075558" y="2595169"/>
            <a:chExt cx="2068897" cy="1174983"/>
          </a:xfrm>
        </p:grpSpPr>
        <p:sp>
          <p:nvSpPr>
            <p:cNvPr id="31" name="圆角矩形 30"/>
            <p:cNvSpPr/>
            <p:nvPr/>
          </p:nvSpPr>
          <p:spPr>
            <a:xfrm>
              <a:off x="6075558" y="2595169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4"/>
            <p:cNvSpPr/>
            <p:nvPr/>
          </p:nvSpPr>
          <p:spPr>
            <a:xfrm>
              <a:off x="6175517" y="2725717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城市体系</a:t>
              </a:r>
              <a:endParaRPr lang="en-US" altLang="zh-CN" sz="2400" dirty="0" smtClean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661270" y="2693320"/>
            <a:ext cx="1514539" cy="663165"/>
            <a:chOff x="6027062" y="1763372"/>
            <a:chExt cx="2068897" cy="1109423"/>
          </a:xfrm>
        </p:grpSpPr>
        <p:sp>
          <p:nvSpPr>
            <p:cNvPr id="19" name="圆角矩形 18"/>
            <p:cNvSpPr/>
            <p:nvPr/>
          </p:nvSpPr>
          <p:spPr>
            <a:xfrm>
              <a:off x="6027062" y="1763372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6104456" y="1795865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渔业发展</a:t>
              </a:r>
              <a:endParaRPr lang="en-US" altLang="zh-CN" sz="2400" dirty="0" smtClean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144060" y="3325811"/>
            <a:ext cx="1629988" cy="698574"/>
            <a:chOff x="6075558" y="2595169"/>
            <a:chExt cx="2068897" cy="1174983"/>
          </a:xfrm>
        </p:grpSpPr>
        <p:sp>
          <p:nvSpPr>
            <p:cNvPr id="22" name="圆角矩形 21"/>
            <p:cNvSpPr/>
            <p:nvPr/>
          </p:nvSpPr>
          <p:spPr>
            <a:xfrm>
              <a:off x="6075558" y="2595169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6175517" y="2725717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油气田</a:t>
              </a:r>
              <a:endParaRPr lang="en-US" altLang="zh-CN" sz="3100" dirty="0" smtClean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91831" y="3985407"/>
            <a:ext cx="1458052" cy="673533"/>
            <a:chOff x="6143022" y="2857346"/>
            <a:chExt cx="2068897" cy="1109423"/>
          </a:xfrm>
        </p:grpSpPr>
        <p:sp>
          <p:nvSpPr>
            <p:cNvPr id="25" name="圆角矩形 24"/>
            <p:cNvSpPr/>
            <p:nvPr/>
          </p:nvSpPr>
          <p:spPr>
            <a:xfrm>
              <a:off x="6143022" y="2857346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6175517" y="2889840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/>
                <a:t>森林</a:t>
              </a:r>
              <a:r>
                <a:rPr lang="zh-CN" altLang="en-US" sz="2400" dirty="0" smtClean="0"/>
                <a:t>火灾</a:t>
              </a:r>
              <a:endParaRPr lang="en-US" altLang="zh-CN" sz="2400" dirty="0" smtClean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134661" y="4639213"/>
            <a:ext cx="1580906" cy="671939"/>
            <a:chOff x="6143022" y="2857346"/>
            <a:chExt cx="2068897" cy="1109423"/>
          </a:xfrm>
        </p:grpSpPr>
        <p:sp>
          <p:nvSpPr>
            <p:cNvPr id="28" name="圆角矩形 27"/>
            <p:cNvSpPr/>
            <p:nvPr/>
          </p:nvSpPr>
          <p:spPr>
            <a:xfrm>
              <a:off x="6143022" y="2857346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圆角矩形 4"/>
            <p:cNvSpPr/>
            <p:nvPr/>
          </p:nvSpPr>
          <p:spPr>
            <a:xfrm>
              <a:off x="6175517" y="2889840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/>
                <a:t>政治冲突</a:t>
              </a:r>
              <a:endParaRPr lang="en-US" altLang="zh-CN" sz="2400" dirty="0" smtClean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64761" y="5295271"/>
            <a:ext cx="1458052" cy="673533"/>
            <a:chOff x="6143022" y="2857346"/>
            <a:chExt cx="2068897" cy="1109423"/>
          </a:xfrm>
        </p:grpSpPr>
        <p:sp>
          <p:nvSpPr>
            <p:cNvPr id="34" name="圆角矩形 33"/>
            <p:cNvSpPr/>
            <p:nvPr/>
          </p:nvSpPr>
          <p:spPr>
            <a:xfrm>
              <a:off x="6143022" y="2857346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4"/>
            <p:cNvSpPr/>
            <p:nvPr/>
          </p:nvSpPr>
          <p:spPr>
            <a:xfrm>
              <a:off x="6175517" y="2889840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/>
                <a:t>医学</a:t>
              </a:r>
              <a:endParaRPr lang="en-US" altLang="zh-CN" sz="2400" dirty="0" smtClean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168906" y="5978330"/>
            <a:ext cx="1458052" cy="673533"/>
            <a:chOff x="6143022" y="2857346"/>
            <a:chExt cx="2068897" cy="1109423"/>
          </a:xfrm>
        </p:grpSpPr>
        <p:sp>
          <p:nvSpPr>
            <p:cNvPr id="37" name="圆角矩形 36"/>
            <p:cNvSpPr/>
            <p:nvPr/>
          </p:nvSpPr>
          <p:spPr>
            <a:xfrm>
              <a:off x="6143022" y="2857346"/>
              <a:ext cx="2068897" cy="110942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圆角矩形 4"/>
            <p:cNvSpPr/>
            <p:nvPr/>
          </p:nvSpPr>
          <p:spPr>
            <a:xfrm>
              <a:off x="6175517" y="2889840"/>
              <a:ext cx="1920442" cy="1044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59055" rIns="59055" bIns="5905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生态</a:t>
              </a:r>
              <a:endParaRPr lang="en-US" altLang="zh-CN" sz="2400" dirty="0" smtClean="0"/>
            </a:p>
          </p:txBody>
        </p:sp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国民生产总值（</a:t>
            </a:r>
            <a:r>
              <a:rPr lang="en-US" altLang="zh-CN" dirty="0" smtClean="0"/>
              <a:t>GDP</a:t>
            </a:r>
            <a:r>
              <a:rPr lang="zh-CN" altLang="en-US" dirty="0" smtClean="0"/>
              <a:t>）估算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005" y="6056924"/>
            <a:ext cx="10325241" cy="687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ELVIDGECD,BAUGH </a:t>
            </a:r>
            <a:r>
              <a:rPr lang="en-US" altLang="zh-CN" sz="1100" dirty="0" err="1"/>
              <a:t>KE,KINHEA,etal</a:t>
            </a:r>
            <a:r>
              <a:rPr lang="zh-CN" altLang="en-US" sz="1100" dirty="0"/>
              <a:t>．</a:t>
            </a:r>
            <a:r>
              <a:rPr lang="en-US" altLang="zh-CN" sz="1100" dirty="0" smtClean="0"/>
              <a:t>Relation between Satellite Observed Visible </a:t>
            </a:r>
            <a:r>
              <a:rPr lang="zh-CN" altLang="en-US" sz="1100" dirty="0" smtClean="0"/>
              <a:t>Ｇ </a:t>
            </a:r>
            <a:r>
              <a:rPr lang="en-US" altLang="zh-CN" sz="1100" dirty="0" smtClean="0"/>
              <a:t>near Infrared Emissions, Population, Economic Activity and Electric Power Consumption[J</a:t>
            </a:r>
            <a:r>
              <a:rPr lang="en-US" altLang="zh-CN" sz="1100" dirty="0"/>
              <a:t>]</a:t>
            </a:r>
            <a:r>
              <a:rPr lang="zh-CN" altLang="en-US" sz="1100" dirty="0"/>
              <a:t>．</a:t>
            </a:r>
            <a:r>
              <a:rPr lang="en-US" altLang="zh-CN" sz="1100" dirty="0" err="1"/>
              <a:t>InternationalJournalofRemoteSensing</a:t>
            </a:r>
            <a:r>
              <a:rPr lang="en-US" altLang="zh-CN" sz="1100" dirty="0"/>
              <a:t>,</a:t>
            </a:r>
            <a:r>
              <a:rPr lang="zh-CN" altLang="en-US" sz="1100" dirty="0"/>
              <a:t>１９９７</a:t>
            </a:r>
            <a:r>
              <a:rPr lang="en-US" altLang="zh-CN" sz="1100" dirty="0"/>
              <a:t>,</a:t>
            </a:r>
            <a:r>
              <a:rPr lang="zh-CN" altLang="en-US" sz="1100" dirty="0" smtClean="0"/>
              <a:t>１８ </a:t>
            </a:r>
            <a:r>
              <a:rPr lang="en-US" altLang="zh-CN" sz="1100" dirty="0" smtClean="0"/>
              <a:t>(</a:t>
            </a:r>
            <a:r>
              <a:rPr lang="zh-CN" altLang="en-US" sz="1100" dirty="0"/>
              <a:t>６</a:t>
            </a:r>
            <a:r>
              <a:rPr lang="en-US" altLang="zh-CN" sz="1100" dirty="0"/>
              <a:t>):</a:t>
            </a:r>
            <a:r>
              <a:rPr lang="zh-CN" altLang="en-US" sz="1100" dirty="0"/>
              <a:t>１３７３Ｇ１３７９．</a:t>
            </a:r>
            <a:endParaRPr lang="zh-CN" altLang="en-US" sz="1100" dirty="0"/>
          </a:p>
        </p:txBody>
      </p:sp>
      <p:pic>
        <p:nvPicPr>
          <p:cNvPr id="4098" name="Picture 2" descr="C:\Users\ADMINI~1.SUS\AppData\Local\Temp\ScreenCli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5" y="2200396"/>
            <a:ext cx="10721873" cy="227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imgsa.baidu.com/timg?image&amp;quality=80&amp;size=b10000_10000&amp;sec=1504505648&amp;di=0fd6f3dae63a3bd6cd25486c16b2b806&amp;src=http://imgsrc.baidu.com/forum/w=580/sign=a3a1ab14b73533faf5b6932698d2fdca/63f70655b319ebc40d3c54838426cffc1f1716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70" y="194310"/>
            <a:ext cx="105600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/>
    </mc:Choice>
    <mc:Fallback>
      <p:transition spd="med" advClick="0" advTm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15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9*l_h_f*1_1_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9*l_h_f*1_3_1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9*l_h_f*1_2_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615"/>
  <p:tag name="KSO_WM_DIAGRAM_GROUP_CODE" val="l1-1"/>
  <p:tag name="KSO_WM_UNIT_ID" val="custom20181615_9*l_h_i*1_4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9*l_h_f*1_4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615"/>
  <p:tag name="KSO_WM_DIAGRAM_GROUP_CODE" val="l1-1"/>
  <p:tag name="KSO_WM_UNIT_ID" val="custom20181615_9*l_h_i*1_4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9*l_h_f*1_4_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SLIDE_POSITION" val="30*229"/>
  <p:tag name="KSO_WM_SLIDE_SIZE" val="904*212"/>
  <p:tag name="KSO_WM_COMBINE_RELATE_SLIDE_ID" val="20181471_4"/>
  <p:tag name="KSO_WM_TEMPLATE_CATEGORY" val="custom"/>
  <p:tag name="KSO_WM_TEMPLATE_INDEX" val="20181615"/>
  <p:tag name="KSO_WM_SLIDE_ID" val="custom20181615_9"/>
  <p:tag name="KSO_WM_SLIDE_INDEX" val="9"/>
  <p:tag name="KSO_WM_DIAGRAM_GROUP_CODE" val="l1-1"/>
  <p:tag name="KSO_WM_TEMPLATE_SUBCATEGORY" val="combine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5"/>
  <p:tag name="KSO_WM_UNIT_ID" val="custom20181615_12*a*1"/>
</p:tagLst>
</file>

<file path=ppt/tags/tag19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sectionTitle"/>
  <p:tag name="KSO_WM_BEAUTIFY_FLAG" val="#wm#"/>
  <p:tag name="KSO_WM_COMBINE_RELATE_SLIDE_ID" val="background20180944_6"/>
  <p:tag name="KSO_WM_TEMPLATE_CATEGORY" val="custom"/>
  <p:tag name="KSO_WM_TEMPLATE_INDEX" val="20181615"/>
  <p:tag name="KSO_WM_SLIDE_ID" val="custom20181615_12"/>
  <p:tag name="KSO_WM_SLIDE_INDEX" val="12"/>
  <p:tag name="KSO_WM_TEMPLATE_SUBCATEGORY" val="combine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15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5"/>
  <p:tag name="KSO_WM_UNIT_ID" val="custom20181615_12*a*1"/>
</p:tagLst>
</file>

<file path=ppt/tags/tag22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sectionTitle"/>
  <p:tag name="KSO_WM_BEAUTIFY_FLAG" val="#wm#"/>
  <p:tag name="KSO_WM_COMBINE_RELATE_SLIDE_ID" val="background20180944_6"/>
  <p:tag name="KSO_WM_TEMPLATE_CATEGORY" val="custom"/>
  <p:tag name="KSO_WM_TEMPLATE_INDEX" val="20181615"/>
  <p:tag name="KSO_WM_SLIDE_ID" val="custom20181615_12"/>
  <p:tag name="KSO_WM_SLIDE_INDEX" val="12"/>
  <p:tag name="KSO_WM_TEMPLATE_SUBCATEGORY" val="combine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5"/>
  <p:tag name="KSO_WM_UNIT_ID" val="custom20181615_12*a*1"/>
</p:tagLst>
</file>

<file path=ppt/tags/tag25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sectionTitle"/>
  <p:tag name="KSO_WM_BEAUTIFY_FLAG" val="#wm#"/>
  <p:tag name="KSO_WM_COMBINE_RELATE_SLIDE_ID" val="background20180944_6"/>
  <p:tag name="KSO_WM_TEMPLATE_CATEGORY" val="custom"/>
  <p:tag name="KSO_WM_TEMPLATE_INDEX" val="20181615"/>
  <p:tag name="KSO_WM_SLIDE_ID" val="custom20181615_12"/>
  <p:tag name="KSO_WM_SLIDE_INDEX" val="12"/>
  <p:tag name="KSO_WM_TEMPLATE_SUBCATEGORY" val="combine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4_1"/>
  <p:tag name="KSO_WM_TEMPLATE_CATEGORY" val="custom"/>
  <p:tag name="KSO_WM_TEMPLATE_INDEX" val="20181615"/>
  <p:tag name="KSO_WM_TEMPLATE_SUBCATEGORY" val="combine"/>
  <p:tag name="KSO_WM_TEMPLATE_THUMBS_INDEX" val="1、4、5、6、12、13、18、2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.xml><?xml version="1.0" encoding="utf-8"?>
<p:tagLst xmlns:p="http://schemas.openxmlformats.org/presentationml/2006/main">
  <p:tag name="KSO_WM_TEMPLATE_CATEGORY" val="custom"/>
  <p:tag name="KSO_WM_TEMPLATE_INDEX" val="20181615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5"/>
  <p:tag name="KSO_WM_UNIT_ID" val="custom20181615_12*a*1"/>
</p:tagLst>
</file>

<file path=ppt/tags/tag55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sectionTitle"/>
  <p:tag name="KSO_WM_BEAUTIFY_FLAG" val="#wm#"/>
  <p:tag name="KSO_WM_COMBINE_RELATE_SLIDE_ID" val="background20180944_6"/>
  <p:tag name="KSO_WM_TEMPLATE_CATEGORY" val="custom"/>
  <p:tag name="KSO_WM_TEMPLATE_INDEX" val="20181615"/>
  <p:tag name="KSO_WM_SLIDE_ID" val="custom20181615_12"/>
  <p:tag name="KSO_WM_SLIDE_INDEX" val="12"/>
  <p:tag name="KSO_WM_TEMPLATE_SUBCATEGORY" val="combine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TYPE" val="a"/>
  <p:tag name="KSO_WM_TEMPLATE_CATEGORY" val="custom"/>
  <p:tag name="KSO_WM_TEMPLATE_INDEX" val="20181615"/>
  <p:tag name="KSO_WM_UNIT_ID" val="custom20181615_19*a*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TYPE" val="f"/>
  <p:tag name="KSO_WM_TEMPLATE_CATEGORY" val="custom"/>
  <p:tag name="KSO_WM_TEMPLATE_INDEX" val="20181615"/>
  <p:tag name="KSO_WM_UNIT_ID" val="custom20181615_19*f*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9"/>
  <p:tag name="KSO_WM_UNIT_ISCONTENTSTITLE" val="1"/>
  <p:tag name="KSO_WM_UNIT_HIGHLIGHT" val="0"/>
  <p:tag name="KSO_WM_UNIT_COMPATIBLE" val="0"/>
  <p:tag name="KSO_WM_UNIT_CLEAR" val="0"/>
  <p:tag name="KSO_WM_UNIT_PRESET_TEXT" val="CONTENTS"/>
  <p:tag name="KSO_WM_TEMPLATE_CATEGORY" val="custom"/>
  <p:tag name="KSO_WM_TEMPLATE_INDEX" val="20181615"/>
  <p:tag name="KSO_WM_DIAGRAM_GROUP_CODE" val="l1_1"/>
  <p:tag name="KSO_WM_UNIT_ID" val="custom20181615_9*a*1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15"/>
  <p:tag name="KSO_WM_UNIT_ID" val="custom20181615_19*i*2"/>
</p:tagLst>
</file>

<file path=ppt/tags/tag61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9*270"/>
  <p:tag name="KSO_WM_BEAUTIFY_FLAG" val="#wm#"/>
  <p:tag name="KSO_WM_SLIDE_TYPE" val="text"/>
  <p:tag name="KSO_WM_SLIDE_ITEM_CNT" val="1"/>
  <p:tag name="KSO_WM_TAG_VERSION" val="1.0"/>
  <p:tag name="KSO_WM_COMBINE_RELATE_SLIDE_ID" val="background20180944_8"/>
  <p:tag name="KSO_WM_TEMPLATE_CATEGORY" val="custom"/>
  <p:tag name="KSO_WM_TEMPLATE_INDEX" val="20181615"/>
  <p:tag name="KSO_WM_SLIDE_ID" val="custom20181615_19"/>
  <p:tag name="KSO_WM_SLIDE_INDEX" val="19"/>
  <p:tag name="KSO_WM_TEMPLATE_SUBCATEGORY" val="combine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15"/>
  <p:tag name="KSO_WM_DIAGRAM_GROUP_CODE" val="l1-1"/>
  <p:tag name="KSO_WM_UNIT_ID" val="custom20181615_9*l_h_i*1_2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15"/>
  <p:tag name="KSO_WM_DIAGRAM_GROUP_CODE" val="l1-1"/>
  <p:tag name="KSO_WM_UNIT_ID" val="custom20181615_9*l_h_i*1_3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5"/>
  <p:tag name="KSO_WM_DIAGRAM_GROUP_CODE" val="l1-1"/>
  <p:tag name="KSO_WM_UNIT_ID" val="custom20181615_9*l_h_i*1_1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FFFF"/>
      </a:accent1>
      <a:accent2>
        <a:srgbClr val="E1EBCD"/>
      </a:accent2>
      <a:accent3>
        <a:srgbClr val="F2B800"/>
      </a:accent3>
      <a:accent4>
        <a:srgbClr val="6BA42C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FFFF"/>
    </a:accent1>
    <a:accent2>
      <a:srgbClr val="E1EBCD"/>
    </a:accent2>
    <a:accent3>
      <a:srgbClr val="F2B800"/>
    </a:accent3>
    <a:accent4>
      <a:srgbClr val="6BA42C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FFFF"/>
    </a:accent1>
    <a:accent2>
      <a:srgbClr val="E1EBCD"/>
    </a:accent2>
    <a:accent3>
      <a:srgbClr val="F2B800"/>
    </a:accent3>
    <a:accent4>
      <a:srgbClr val="6BA42C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FFFF"/>
    </a:accent1>
    <a:accent2>
      <a:srgbClr val="E1EBCD"/>
    </a:accent2>
    <a:accent3>
      <a:srgbClr val="F2B800"/>
    </a:accent3>
    <a:accent4>
      <a:srgbClr val="6BA42C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FFFF"/>
    </a:accent1>
    <a:accent2>
      <a:srgbClr val="E1EBCD"/>
    </a:accent2>
    <a:accent3>
      <a:srgbClr val="F2B800"/>
    </a:accent3>
    <a:accent4>
      <a:srgbClr val="6BA42C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3272</Words>
  <Application>WPS 演示</Application>
  <PresentationFormat>宽屏</PresentationFormat>
  <Paragraphs>315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Arial</vt:lpstr>
      <vt:lpstr>宋体</vt:lpstr>
      <vt:lpstr>Wingdings</vt:lpstr>
      <vt:lpstr>黑体</vt:lpstr>
      <vt:lpstr>微软雅黑</vt:lpstr>
      <vt:lpstr>Times New Roman</vt:lpstr>
      <vt:lpstr>楷体</vt:lpstr>
      <vt:lpstr>Arial Unicode MS</vt:lpstr>
      <vt:lpstr>Calibri</vt:lpstr>
      <vt:lpstr>微软雅黑 Light</vt:lpstr>
      <vt:lpstr>Office 主题​​</vt:lpstr>
      <vt:lpstr>灯光灰度值与社会经济参数估算</vt:lpstr>
      <vt:lpstr>组员分工</vt:lpstr>
      <vt:lpstr>PowerPoint 演示文稿</vt:lpstr>
      <vt:lpstr>文献综述/背景概述</vt:lpstr>
      <vt:lpstr>背景概述</vt:lpstr>
      <vt:lpstr>背景概述</vt:lpstr>
      <vt:lpstr>原理</vt:lpstr>
      <vt:lpstr>背景概述</vt:lpstr>
      <vt:lpstr>国民生产总值（GDP）估算</vt:lpstr>
      <vt:lpstr>国民生产总值（GDP）估算</vt:lpstr>
      <vt:lpstr>人口估算</vt:lpstr>
      <vt:lpstr>展望</vt:lpstr>
      <vt:lpstr>展望</vt:lpstr>
      <vt:lpstr>研究方法</vt:lpstr>
      <vt:lpstr>研究方法</vt:lpstr>
      <vt:lpstr>全国及地区分析</vt:lpstr>
      <vt:lpstr>社会经济参数估算</vt:lpstr>
      <vt:lpstr>全国整体分析</vt:lpstr>
      <vt:lpstr>全国整体分析——经济</vt:lpstr>
      <vt:lpstr>全国整体分析——经济</vt:lpstr>
      <vt:lpstr>全国整体分析——经济</vt:lpstr>
      <vt:lpstr>全国整体分析——人口</vt:lpstr>
      <vt:lpstr>全国整体分析——人口</vt:lpstr>
      <vt:lpstr>全国整体分析——经济与人口</vt:lpstr>
      <vt:lpstr>全国地区性分析</vt:lpstr>
      <vt:lpstr>重点区域分析</vt:lpstr>
      <vt:lpstr>全国地区性分析——经济</vt:lpstr>
      <vt:lpstr>全国地区性分析——经济</vt:lpstr>
      <vt:lpstr>全国地区性分析——经济</vt:lpstr>
      <vt:lpstr>全国地区性分析——经济</vt:lpstr>
      <vt:lpstr>PowerPoint 演示文稿</vt:lpstr>
      <vt:lpstr>全国地区性分析——人口</vt:lpstr>
      <vt:lpstr>全国地区性分析——人口</vt:lpstr>
      <vt:lpstr>全国地区性分析——经济与人口</vt:lpstr>
      <vt:lpstr>重点区域分析</vt:lpstr>
      <vt:lpstr>重点区域分析</vt:lpstr>
      <vt:lpstr>重点区域分析——经济</vt:lpstr>
      <vt:lpstr>重点区域分析——经济</vt:lpstr>
      <vt:lpstr>重点区域分析——经济</vt:lpstr>
      <vt:lpstr>重点区域分析——经济</vt:lpstr>
      <vt:lpstr>PowerPoint 演示文稿</vt:lpstr>
      <vt:lpstr>重点区域分析——人口</vt:lpstr>
      <vt:lpstr>重点区域分析——人口</vt:lpstr>
      <vt:lpstr>重点区域分析——经济与人口</vt:lpstr>
      <vt:lpstr>总结</vt:lpstr>
      <vt:lpstr>PowerPoint 演示文稿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叶羽</cp:lastModifiedBy>
  <cp:revision>169</cp:revision>
  <dcterms:created xsi:type="dcterms:W3CDTF">2015-05-05T08:02:00Z</dcterms:created>
  <dcterms:modified xsi:type="dcterms:W3CDTF">2017-11-22T11:03:42Z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